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</p:sldMasterIdLst>
  <p:notesMasterIdLst>
    <p:notesMasterId r:id="rId39"/>
  </p:notesMasterIdLst>
  <p:sldIdLst>
    <p:sldId id="256" r:id="rId6"/>
    <p:sldId id="18580" r:id="rId7"/>
    <p:sldId id="7418" r:id="rId8"/>
    <p:sldId id="18584" r:id="rId9"/>
    <p:sldId id="18564" r:id="rId10"/>
    <p:sldId id="18571" r:id="rId11"/>
    <p:sldId id="18585" r:id="rId12"/>
    <p:sldId id="18581" r:id="rId13"/>
    <p:sldId id="18586" r:id="rId14"/>
    <p:sldId id="18587" r:id="rId15"/>
    <p:sldId id="7431" r:id="rId16"/>
    <p:sldId id="18588" r:id="rId17"/>
    <p:sldId id="7448" r:id="rId18"/>
    <p:sldId id="7447" r:id="rId19"/>
    <p:sldId id="7478" r:id="rId20"/>
    <p:sldId id="7479" r:id="rId21"/>
    <p:sldId id="7480" r:id="rId22"/>
    <p:sldId id="7481" r:id="rId23"/>
    <p:sldId id="18582" r:id="rId24"/>
    <p:sldId id="18566" r:id="rId25"/>
    <p:sldId id="18568" r:id="rId26"/>
    <p:sldId id="7430" r:id="rId27"/>
    <p:sldId id="18548" r:id="rId28"/>
    <p:sldId id="18550" r:id="rId29"/>
    <p:sldId id="18560" r:id="rId30"/>
    <p:sldId id="18561" r:id="rId31"/>
    <p:sldId id="18551" r:id="rId32"/>
    <p:sldId id="18557" r:id="rId33"/>
    <p:sldId id="18556" r:id="rId34"/>
    <p:sldId id="18576" r:id="rId35"/>
    <p:sldId id="18578" r:id="rId36"/>
    <p:sldId id="18579" r:id="rId37"/>
    <p:sldId id="1858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9CC33A-978D-D052-707C-2FC93B7F10FC}" name="Phojanamongkolkij, Nipa . (LARC-D209)" initials="P(" userId="S::nphojana@ndc.nasa.gov::0d2c5306-786e-43fc-be81-8f6bf6374311" providerId="AD"/>
  <p188:author id="{B6F1987F-EEC1-21E0-2707-55426597F21E}" name="Witzberger, Kevin E. (ARC-AF)" initials="W(" userId="S::kwitzber@ndc.nasa.gov::2ba14412-69d9-4844-ac86-2e24ebe11360" providerId="AD"/>
  <p188:author id="{B3CFBAD3-824E-89EE-8526-3984BBCABC08}" name="Levitt, Ian M. (LARC-D318)" initials="L(" userId="S::ilevitt@ndc.nasa.gov::c62ebd05-bbed-45ad-814d-71595f51511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itt, Ian M. (LARC-D318)" initials="LIM(D" lastIdx="4" clrIdx="0">
    <p:extLst>
      <p:ext uri="{19B8F6BF-5375-455C-9EA6-DF929625EA0E}">
        <p15:presenceInfo xmlns:p15="http://schemas.microsoft.com/office/powerpoint/2012/main" userId="S::ilevitt@ndc.nasa.gov::c62ebd05-bbed-45ad-814d-71595f515115" providerId="AD"/>
      </p:ext>
    </p:extLst>
  </p:cmAuthor>
  <p:cmAuthor id="2" name="Phojanamongkolkij, Nipa . (LARC-D209)" initials="P(" lastIdx="3" clrIdx="1">
    <p:extLst>
      <p:ext uri="{19B8F6BF-5375-455C-9EA6-DF929625EA0E}">
        <p15:presenceInfo xmlns:p15="http://schemas.microsoft.com/office/powerpoint/2012/main" userId="S::nphojana@ndc.nasa.gov::0d2c5306-786e-43fc-be81-8f6bf63743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D8BC"/>
    <a:srgbClr val="B7D4C7"/>
    <a:srgbClr val="B2C3BB"/>
    <a:srgbClr val="569FD6"/>
    <a:srgbClr val="579DD8"/>
    <a:srgbClr val="CFF739"/>
    <a:srgbClr val="ACE04E"/>
    <a:srgbClr val="BBF95F"/>
    <a:srgbClr val="004626"/>
    <a:srgbClr val="008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36" autoAdjust="0"/>
  </p:normalViewPr>
  <p:slideViewPr>
    <p:cSldViewPr snapToGrid="0">
      <p:cViewPr varScale="1">
        <p:scale>
          <a:sx n="100" d="100"/>
          <a:sy n="100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9CF27-88ED-49A2-B88B-3D4E43CFF598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A8E5-ACDA-4478-B483-71BFD2ED1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benefit from the COP rules/COP practices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living document that describes what research tells us about the progression of UAM airspace capabilities”. May want to consider- “A living document that describes how research informs the progression of UAM airspace capability maturity”. The word ‘informs’ is already supported on this same slide. I presume the tense neutral word “tells us” or “informs”- is because it can describe both past and future progression. If that is the case, then I think it is the right tense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6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Roadmap requirements</a:t>
            </a:r>
          </a:p>
          <a:p>
            <a:r>
              <a:rPr lang="en-US"/>
              <a:t>Roadmap assumptions</a:t>
            </a:r>
          </a:p>
          <a:p>
            <a:r>
              <a:rPr lang="en-US"/>
              <a:t>Should/Shall/Will</a:t>
            </a:r>
          </a:p>
          <a:p>
            <a:r>
              <a:rPr lang="en-US"/>
              <a:t>TBR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13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Roadmap requirements</a:t>
            </a:r>
          </a:p>
          <a:p>
            <a:r>
              <a:rPr lang="en-US"/>
              <a:t>Roadmap assumptions</a:t>
            </a:r>
          </a:p>
          <a:p>
            <a:r>
              <a:rPr lang="en-US"/>
              <a:t>Should/Shall/Will</a:t>
            </a:r>
          </a:p>
          <a:p>
            <a:r>
              <a:rPr lang="en-US"/>
              <a:t>TBR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79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Roadmap requirements</a:t>
            </a:r>
          </a:p>
          <a:p>
            <a:r>
              <a:rPr lang="en-US"/>
              <a:t>Roadmap assumptions</a:t>
            </a:r>
          </a:p>
          <a:p>
            <a:r>
              <a:rPr lang="en-US"/>
              <a:t>Should/Shall/Will</a:t>
            </a:r>
          </a:p>
          <a:p>
            <a:r>
              <a:rPr lang="en-US"/>
              <a:t>TBR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88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Roadmap requirements</a:t>
            </a:r>
          </a:p>
          <a:p>
            <a:r>
              <a:rPr lang="en-US"/>
              <a:t>Roadmap assumptions</a:t>
            </a:r>
          </a:p>
          <a:p>
            <a:r>
              <a:rPr lang="en-US"/>
              <a:t>Should/Shall/Will</a:t>
            </a:r>
          </a:p>
          <a:p>
            <a:r>
              <a:rPr lang="en-US"/>
              <a:t>TBR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30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Roadmap requirements</a:t>
            </a:r>
          </a:p>
          <a:p>
            <a:r>
              <a:rPr lang="en-US"/>
              <a:t>Roadmap assumptions</a:t>
            </a:r>
          </a:p>
          <a:p>
            <a:r>
              <a:rPr lang="en-US"/>
              <a:t>Should/Shall/Will</a:t>
            </a:r>
          </a:p>
          <a:p>
            <a:r>
              <a:rPr lang="en-US"/>
              <a:t>TBR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76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Roadmap requirements</a:t>
            </a:r>
          </a:p>
          <a:p>
            <a:r>
              <a:rPr lang="en-US"/>
              <a:t>Roadmap assumptions</a:t>
            </a:r>
          </a:p>
          <a:p>
            <a:r>
              <a:rPr lang="en-US"/>
              <a:t>Should/Shall/Will</a:t>
            </a:r>
          </a:p>
          <a:p>
            <a:r>
              <a:rPr lang="en-US"/>
              <a:t>TBR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2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 this to lead to both improved research results, but also an improved model reflecting more about what we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15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 learning by doing approach, well suited to roadmap process.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58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quickly, already in need of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02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Expect this to lead to both improved research results, but also an improved model reflecting more about what we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benefit from the COP rules/COP practices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living document that describes what research tells us about the progression of UAM airspace capabilities”. May want to consider- “A living document that describes how research informs the progression of UAM airspace capability maturity”. The word ‘informs’ is already supported on this same slide. I presume the tense neutral word “tells us” or “informs”- is because it can describe both past and future progression. If that is the case, then I think it is the right tense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7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Phojanamongkolkij, N., Levitt, I., Barnes, P</a:t>
            </a:r>
            <a:r>
              <a:rPr lang="en-US" sz="1200" dirty="0"/>
              <a:t>. “Overview of Model-Based Systems Engineering Efforts to Evolve the Airspace Research System Roadmap,” </a:t>
            </a:r>
            <a:r>
              <a:rPr lang="en-US" sz="1200" i="1" dirty="0"/>
              <a:t>2022 AIAA Aviation Forum, June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Cheng, A., Witzberger, K., Phojanamongkolkij, N., and Levitt, I., </a:t>
            </a:r>
            <a:r>
              <a:rPr lang="en-US" sz="1200" dirty="0"/>
              <a:t>" Urban Air Mobility (UAM) Airspace Research Roadmap Systems Engineering Approach to Managing Airspace Evolution Towards UML-4," </a:t>
            </a:r>
            <a:r>
              <a:rPr lang="en-US" sz="1200" i="1" dirty="0"/>
              <a:t>2022 AIAA Aviation Forum, June 2022</a:t>
            </a:r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6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benefit from the COP rules/COP practices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living document that describes what research tells us about the progression of UAM airspace capabilities”. May want to consider- “A living document that describes how research informs the progression of UAM airspace capability maturity”. The word ‘informs’ is already supported on this same slide. I presume the tense neutral word “tells us” or “informs”- is because it can describe both past and future progression. If that is the case, then I think it is the right tense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0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benefit from the COP rules/COP practices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living document that describes what research tells us about the progression of UAM airspace capabilities”. May want to consider- “A living document that describes how research informs the progression of UAM airspace capability maturity”. The word ‘informs’ is already supported on this same slide. I presume the tense neutral word “tells us” or “informs”- is because it can describe both past and future progression. If that is the case, then I think it is the right tense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0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benefit from the COP rules/COP practices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living document that describes what research tells us about the progression of UAM airspace capabilities”. May want to consider- “A living document that describes how research informs the progression of UAM airspace capability maturity”. The word ‘informs’ is already supported on this same slide. I presume the tense neutral word “tells us” or “informs”- is because it can describe both past and future progression. If that is the case, then I think it is the right tense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13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benefit from the COP rules/COP practices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living document that describes what research tells us about the progression of UAM airspace capabilities”. May want to consider- “A living document that describes how research informs the progression of UAM airspace capability maturity”. The word ‘informs’ is already supported on this same slide. I presume the tense neutral word “tells us” or “informs”- is because it can describe both past and future progression. If that is the case, then I think it is the right tense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9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Roadmap requirements</a:t>
            </a:r>
          </a:p>
          <a:p>
            <a:r>
              <a:rPr lang="en-US"/>
              <a:t>Roadmap assumptions</a:t>
            </a:r>
          </a:p>
          <a:p>
            <a:r>
              <a:rPr lang="en-US"/>
              <a:t>Should/Shall/Will</a:t>
            </a:r>
          </a:p>
          <a:p>
            <a:r>
              <a:rPr lang="en-US"/>
              <a:t>TBR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Roadmap requirements</a:t>
            </a:r>
          </a:p>
          <a:p>
            <a:r>
              <a:rPr lang="en-US"/>
              <a:t>Roadmap assumptions</a:t>
            </a:r>
          </a:p>
          <a:p>
            <a:r>
              <a:rPr lang="en-US"/>
              <a:t>Should/Shall/Will</a:t>
            </a:r>
          </a:p>
          <a:p>
            <a:r>
              <a:rPr lang="en-US"/>
              <a:t>TBR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6A8E5-ACDA-4478-B483-71BFD2ED16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31" y="164000"/>
            <a:ext cx="10904107" cy="49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3" y="960352"/>
            <a:ext cx="11523415" cy="5165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515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65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31" y="164000"/>
            <a:ext cx="10632671" cy="49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468" y="913884"/>
            <a:ext cx="5725933" cy="52122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6468" y="913884"/>
            <a:ext cx="5725933" cy="52122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0850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Pre-Decision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30" y="164000"/>
            <a:ext cx="10638185" cy="49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46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30" y="164000"/>
            <a:ext cx="10638185" cy="49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4663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4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prstClr val="black"/>
                </a:solidFill>
                <a:latin typeface="Calibri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9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3" y="960352"/>
            <a:ext cx="11523415" cy="5165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47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97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31" y="164000"/>
            <a:ext cx="10632671" cy="49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468" y="913884"/>
            <a:ext cx="5725933" cy="52122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6468" y="913884"/>
            <a:ext cx="5725933" cy="52122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68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Pre-Decision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30" y="164000"/>
            <a:ext cx="10638185" cy="49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89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30" y="164000"/>
            <a:ext cx="10638185" cy="49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71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22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prstClr val="black"/>
                </a:solidFill>
                <a:latin typeface="Calibri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3" y="960352"/>
            <a:ext cx="11523415" cy="5165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59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731" y="164000"/>
            <a:ext cx="10904107" cy="4998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3" y="960352"/>
            <a:ext cx="11523415" cy="5165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45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933" y="164000"/>
            <a:ext cx="10889904" cy="499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423" y="789968"/>
            <a:ext cx="11523415" cy="5336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3645" y="6419639"/>
            <a:ext cx="9783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7463" y="6397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endParaRPr lang="en-US" sz="18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963933" y="646042"/>
            <a:ext cx="110848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26000">
                  <a:srgbClr val="0F68B5"/>
                </a:gs>
                <a:gs pos="0">
                  <a:srgbClr val="0F68B5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451" y="44555"/>
            <a:ext cx="777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38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hf hdr="0" ftr="0" dt="0"/>
  <p:txStyles>
    <p:titleStyle>
      <a:lvl1pPr algn="ctr" defTabSz="457189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3933" y="164000"/>
            <a:ext cx="10889904" cy="499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423" y="789968"/>
            <a:ext cx="11523415" cy="5336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3645" y="6419639"/>
            <a:ext cx="9783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9"/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</a:rPr>
              <a:pPr defTabSz="457189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7463" y="63971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endParaRPr lang="en-US" sz="180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963933" y="646042"/>
            <a:ext cx="110848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gradFill flip="none" rotWithShape="1">
              <a:gsLst>
                <a:gs pos="26000">
                  <a:srgbClr val="0F68B5"/>
                </a:gs>
                <a:gs pos="0">
                  <a:srgbClr val="0F68B5"/>
                </a:gs>
                <a:gs pos="53000">
                  <a:schemeClr val="accent1">
                    <a:lumMod val="45000"/>
                    <a:lumOff val="5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99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3" descr="NASA insigniaCMYK"/>
          <p:cNvPicPr preferRelativeResize="0"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451" y="44555"/>
            <a:ext cx="777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EFCDB2-FC7C-9942-8879-D1B9EA786225}"/>
              </a:ext>
            </a:extLst>
          </p:cNvPr>
          <p:cNvSpPr/>
          <p:nvPr userDrawn="1"/>
        </p:nvSpPr>
        <p:spPr>
          <a:xfrm>
            <a:off x="4559800" y="6708411"/>
            <a:ext cx="37019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0" i="0">
                <a:solidFill>
                  <a:srgbClr val="FF0000"/>
                </a:solidFill>
                <a:effectLst/>
                <a:latin typeface="Arial Black" panose="020B0604020202020204" pitchFamily="34" charset="0"/>
              </a:rPr>
              <a:t>NASA Pre-Decisional / FOR INTERNAL USE ONLY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8725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lvl1pPr algn="ctr" defTabSz="457189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12" Type="http://schemas.openxmlformats.org/officeDocument/2006/relationships/hyperlink" Target="https://nari.arc.nasa.gov/uam-research-roadma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26" Type="http://schemas.openxmlformats.org/officeDocument/2006/relationships/image" Target="../media/image37.svg"/><Relationship Id="rId3" Type="http://schemas.openxmlformats.org/officeDocument/2006/relationships/image" Target="../media/image14.png"/><Relationship Id="rId21" Type="http://schemas.openxmlformats.org/officeDocument/2006/relationships/image" Target="../media/image32.sv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sv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26" Type="http://schemas.openxmlformats.org/officeDocument/2006/relationships/image" Target="../media/image37.svg"/><Relationship Id="rId3" Type="http://schemas.openxmlformats.org/officeDocument/2006/relationships/image" Target="../media/image14.png"/><Relationship Id="rId21" Type="http://schemas.openxmlformats.org/officeDocument/2006/relationships/image" Target="../media/image32.sv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sv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26" Type="http://schemas.openxmlformats.org/officeDocument/2006/relationships/image" Target="../media/image37.svg"/><Relationship Id="rId3" Type="http://schemas.openxmlformats.org/officeDocument/2006/relationships/image" Target="../media/image14.png"/><Relationship Id="rId21" Type="http://schemas.openxmlformats.org/officeDocument/2006/relationships/image" Target="../media/image32.sv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sv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26" Type="http://schemas.openxmlformats.org/officeDocument/2006/relationships/image" Target="../media/image37.svg"/><Relationship Id="rId3" Type="http://schemas.openxmlformats.org/officeDocument/2006/relationships/image" Target="../media/image14.png"/><Relationship Id="rId21" Type="http://schemas.openxmlformats.org/officeDocument/2006/relationships/image" Target="../media/image32.sv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sv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26" Type="http://schemas.openxmlformats.org/officeDocument/2006/relationships/image" Target="../media/image37.svg"/><Relationship Id="rId3" Type="http://schemas.openxmlformats.org/officeDocument/2006/relationships/image" Target="../media/image14.png"/><Relationship Id="rId21" Type="http://schemas.openxmlformats.org/officeDocument/2006/relationships/image" Target="../media/image32.sv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svg"/><Relationship Id="rId28" Type="http://schemas.openxmlformats.org/officeDocument/2006/relationships/image" Target="../media/image39.sv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26" Type="http://schemas.openxmlformats.org/officeDocument/2006/relationships/image" Target="../media/image37.svg"/><Relationship Id="rId3" Type="http://schemas.openxmlformats.org/officeDocument/2006/relationships/image" Target="../media/image14.png"/><Relationship Id="rId21" Type="http://schemas.openxmlformats.org/officeDocument/2006/relationships/image" Target="../media/image32.sv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svg"/><Relationship Id="rId28" Type="http://schemas.openxmlformats.org/officeDocument/2006/relationships/image" Target="../media/image39.sv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26" Type="http://schemas.openxmlformats.org/officeDocument/2006/relationships/image" Target="../media/image37.svg"/><Relationship Id="rId3" Type="http://schemas.openxmlformats.org/officeDocument/2006/relationships/image" Target="../media/image14.png"/><Relationship Id="rId21" Type="http://schemas.openxmlformats.org/officeDocument/2006/relationships/image" Target="../media/image32.sv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svg"/><Relationship Id="rId28" Type="http://schemas.openxmlformats.org/officeDocument/2006/relationships/image" Target="../media/image39.sv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26" Type="http://schemas.openxmlformats.org/officeDocument/2006/relationships/image" Target="../media/image37.svg"/><Relationship Id="rId3" Type="http://schemas.openxmlformats.org/officeDocument/2006/relationships/image" Target="../media/image14.png"/><Relationship Id="rId21" Type="http://schemas.openxmlformats.org/officeDocument/2006/relationships/image" Target="../media/image32.sv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openxmlformats.org/officeDocument/2006/relationships/image" Target="../media/image36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svg"/><Relationship Id="rId28" Type="http://schemas.openxmlformats.org/officeDocument/2006/relationships/image" Target="../media/image39.sv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49.png"/><Relationship Id="rId18" Type="http://schemas.openxmlformats.org/officeDocument/2006/relationships/image" Target="../media/image54.svg"/><Relationship Id="rId3" Type="http://schemas.openxmlformats.org/officeDocument/2006/relationships/image" Target="../media/image41.png"/><Relationship Id="rId21" Type="http://schemas.openxmlformats.org/officeDocument/2006/relationships/image" Target="../media/image57.png"/><Relationship Id="rId7" Type="http://schemas.openxmlformats.org/officeDocument/2006/relationships/image" Target="../media/image45.png"/><Relationship Id="rId12" Type="http://schemas.openxmlformats.org/officeDocument/2006/relationships/image" Target="../media/image48.svg"/><Relationship Id="rId17" Type="http://schemas.openxmlformats.org/officeDocument/2006/relationships/image" Target="../media/image53.png"/><Relationship Id="rId2" Type="http://schemas.openxmlformats.org/officeDocument/2006/relationships/image" Target="../media/image40.png"/><Relationship Id="rId16" Type="http://schemas.openxmlformats.org/officeDocument/2006/relationships/image" Target="../media/image52.svg"/><Relationship Id="rId20" Type="http://schemas.openxmlformats.org/officeDocument/2006/relationships/image" Target="../media/image5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10" Type="http://schemas.openxmlformats.org/officeDocument/2006/relationships/image" Target="../media/image19.svg"/><Relationship Id="rId19" Type="http://schemas.openxmlformats.org/officeDocument/2006/relationships/image" Target="../media/image55.png"/><Relationship Id="rId4" Type="http://schemas.openxmlformats.org/officeDocument/2006/relationships/image" Target="../media/image42.svg"/><Relationship Id="rId9" Type="http://schemas.openxmlformats.org/officeDocument/2006/relationships/image" Target="../media/image18.png"/><Relationship Id="rId14" Type="http://schemas.openxmlformats.org/officeDocument/2006/relationships/image" Target="../media/image50.svg"/><Relationship Id="rId22" Type="http://schemas.openxmlformats.org/officeDocument/2006/relationships/image" Target="../media/image5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svg"/><Relationship Id="rId18" Type="http://schemas.openxmlformats.org/officeDocument/2006/relationships/image" Target="../media/image73.png"/><Relationship Id="rId3" Type="http://schemas.openxmlformats.org/officeDocument/2006/relationships/image" Target="../media/image40.png"/><Relationship Id="rId7" Type="http://schemas.openxmlformats.org/officeDocument/2006/relationships/image" Target="../media/image62.svg"/><Relationship Id="rId12" Type="http://schemas.openxmlformats.org/officeDocument/2006/relationships/image" Target="../media/image67.png"/><Relationship Id="rId17" Type="http://schemas.openxmlformats.org/officeDocument/2006/relationships/image" Target="../media/image72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5" Type="http://schemas.openxmlformats.org/officeDocument/2006/relationships/image" Target="../media/image70.svg"/><Relationship Id="rId10" Type="http://schemas.openxmlformats.org/officeDocument/2006/relationships/image" Target="../media/image65.png"/><Relationship Id="rId19" Type="http://schemas.openxmlformats.org/officeDocument/2006/relationships/image" Target="../media/image74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Relationship Id="rId1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12" Type="http://schemas.openxmlformats.org/officeDocument/2006/relationships/hyperlink" Target="https://nari.arc.nasa.gov/uam-research-roadma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332B-AC06-49C8-BCD8-13B52F9AD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2130426"/>
            <a:ext cx="10572206" cy="1470025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en-US" dirty="0"/>
              <a:t>Research Roadmap and the </a:t>
            </a:r>
            <a:br>
              <a:rPr lang="en-US" dirty="0"/>
            </a:br>
            <a:r>
              <a:rPr lang="en-US" dirty="0"/>
              <a:t>UML-3 Operational Integration Assessment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Theory and Practice for Evolving Complex Enterprise Systems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27265-1A17-48D3-92DF-3E5701E3C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008017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000" dirty="0"/>
              <a:t>Dr. Ian Levitt, NASA</a:t>
            </a:r>
          </a:p>
          <a:p>
            <a:pPr algn="r">
              <a:spcBef>
                <a:spcPts val="0"/>
              </a:spcBef>
            </a:pPr>
            <a:r>
              <a:rPr lang="en-US" sz="2000" dirty="0"/>
              <a:t>V&amp;V Summit</a:t>
            </a:r>
          </a:p>
          <a:p>
            <a:pPr algn="r">
              <a:spcBef>
                <a:spcPts val="0"/>
              </a:spcBef>
            </a:pPr>
            <a:r>
              <a:rPr lang="en-US" sz="2000" dirty="0"/>
              <a:t>Sep 8, 2022</a:t>
            </a:r>
          </a:p>
        </p:txBody>
      </p:sp>
    </p:spTree>
    <p:extLst>
      <p:ext uri="{BB962C8B-B14F-4D97-AF65-F5344CB8AC3E}">
        <p14:creationId xmlns:p14="http://schemas.microsoft.com/office/powerpoint/2010/main" val="243620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c 33" descr="Arrow: Rotate right with solid fill">
            <a:extLst>
              <a:ext uri="{FF2B5EF4-FFF2-40B4-BE49-F238E27FC236}">
                <a16:creationId xmlns:a16="http://schemas.microsoft.com/office/drawing/2014/main" id="{0C011A9F-7BB6-438F-A4A2-9150B93E6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44154">
            <a:off x="2371761" y="412110"/>
            <a:ext cx="2064155" cy="206415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96724BF-0396-40CB-976C-3F3B672B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 Airspace Research Roadmap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2E4C2-7402-4443-B137-2BD4A3AC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704BAB-4CB4-48CA-9FB8-6F631A56D0FA}"/>
              </a:ext>
            </a:extLst>
          </p:cNvPr>
          <p:cNvGraphicFramePr>
            <a:graphicFrameLocks noGrp="1"/>
          </p:cNvGraphicFramePr>
          <p:nvPr/>
        </p:nvGraphicFramePr>
        <p:xfrm>
          <a:off x="554018" y="4029298"/>
          <a:ext cx="112545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76">
                  <a:extLst>
                    <a:ext uri="{9D8B030D-6E8A-4147-A177-3AD203B41FA5}">
                      <a16:colId xmlns:a16="http://schemas.microsoft.com/office/drawing/2014/main" val="3415660464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1678821463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923082108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395578998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3313563567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941580767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99112999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459417571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434962530"/>
                    </a:ext>
                  </a:extLst>
                </a:gridCol>
                <a:gridCol w="2813632">
                  <a:extLst>
                    <a:ext uri="{9D8B030D-6E8A-4147-A177-3AD203B41FA5}">
                      <a16:colId xmlns:a16="http://schemas.microsoft.com/office/drawing/2014/main" val="1900576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Oct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Jan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Oct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Jan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Oct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Jan 2023+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812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06ACCD-24BE-47E1-B8AF-5B9750F905C6}"/>
              </a:ext>
            </a:extLst>
          </p:cNvPr>
          <p:cNvSpPr txBox="1"/>
          <p:nvPr/>
        </p:nvSpPr>
        <p:spPr>
          <a:xfrm>
            <a:off x="554020" y="4463536"/>
            <a:ext cx="8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A25678-598F-4AB9-8FF3-5336EE00E26B}"/>
              </a:ext>
            </a:extLst>
          </p:cNvPr>
          <p:cNvSpPr txBox="1"/>
          <p:nvPr/>
        </p:nvSpPr>
        <p:spPr>
          <a:xfrm>
            <a:off x="4204042" y="4400138"/>
            <a:ext cx="13386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V1.0</a:t>
            </a:r>
          </a:p>
          <a:p>
            <a:r>
              <a:rPr lang="en-US" sz="1400"/>
              <a:t>NASA Technical Memo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DA8EC8-FD02-4702-A97A-D1B6896D0C92}"/>
              </a:ext>
            </a:extLst>
          </p:cNvPr>
          <p:cNvSpPr txBox="1"/>
          <p:nvPr/>
        </p:nvSpPr>
        <p:spPr>
          <a:xfrm>
            <a:off x="6158542" y="4355814"/>
            <a:ext cx="12634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V1.1</a:t>
            </a:r>
          </a:p>
          <a:p>
            <a:r>
              <a:rPr lang="en-US" sz="1400"/>
              <a:t>NASA-FAA review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66B293-D714-43C8-88BB-E7924B950DEE}"/>
              </a:ext>
            </a:extLst>
          </p:cNvPr>
          <p:cNvSpPr txBox="1"/>
          <p:nvPr/>
        </p:nvSpPr>
        <p:spPr>
          <a:xfrm>
            <a:off x="7141178" y="4355814"/>
            <a:ext cx="15820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V1.2</a:t>
            </a:r>
          </a:p>
          <a:p>
            <a:r>
              <a:rPr lang="en-US" sz="1400" dirty="0"/>
              <a:t>NASA Technical Memo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B21AAA-351C-46A1-BB44-489BE8C628E5}"/>
              </a:ext>
            </a:extLst>
          </p:cNvPr>
          <p:cNvSpPr txBox="1"/>
          <p:nvPr/>
        </p:nvSpPr>
        <p:spPr>
          <a:xfrm>
            <a:off x="8936279" y="4409394"/>
            <a:ext cx="1109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V2.0</a:t>
            </a:r>
          </a:p>
          <a:p>
            <a:r>
              <a:rPr lang="en-US" sz="1400" b="1" dirty="0">
                <a:solidFill>
                  <a:srgbClr val="00B050"/>
                </a:solidFill>
              </a:rPr>
              <a:t>Baseline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F8CC488F-5A52-45C3-BF3F-FEC7D9542B54}"/>
              </a:ext>
            </a:extLst>
          </p:cNvPr>
          <p:cNvSpPr/>
          <p:nvPr/>
        </p:nvSpPr>
        <p:spPr>
          <a:xfrm rot="5400000">
            <a:off x="5566229" y="4199478"/>
            <a:ext cx="365127" cy="29101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5F79AF3-337F-4BFA-8E7C-29A8274C4AF5}"/>
              </a:ext>
            </a:extLst>
          </p:cNvPr>
          <p:cNvSpPr/>
          <p:nvPr/>
        </p:nvSpPr>
        <p:spPr>
          <a:xfrm rot="5400000">
            <a:off x="2232189" y="3791519"/>
            <a:ext cx="351542" cy="37396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69B9F1-4137-4F68-BECB-85C6F3D6A359}"/>
              </a:ext>
            </a:extLst>
          </p:cNvPr>
          <p:cNvSpPr txBox="1"/>
          <p:nvPr/>
        </p:nvSpPr>
        <p:spPr>
          <a:xfrm>
            <a:off x="4932710" y="5998899"/>
            <a:ext cx="163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FAA-Informed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3919BCF-B4C4-4A19-98D4-7EEFB2DC8C4A}"/>
              </a:ext>
            </a:extLst>
          </p:cNvPr>
          <p:cNvGrpSpPr/>
          <p:nvPr/>
        </p:nvGrpSpPr>
        <p:grpSpPr>
          <a:xfrm>
            <a:off x="7423589" y="5248666"/>
            <a:ext cx="4384944" cy="650804"/>
            <a:chOff x="8069943" y="5837131"/>
            <a:chExt cx="4230293" cy="650804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5E670BA0-DEEC-438B-9979-ADB4B5324706}"/>
                </a:ext>
              </a:extLst>
            </p:cNvPr>
            <p:cNvSpPr/>
            <p:nvPr/>
          </p:nvSpPr>
          <p:spPr>
            <a:xfrm>
              <a:off x="8069943" y="5837131"/>
              <a:ext cx="4230293" cy="6508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744E06-B17F-4D1A-A1AF-E1FB635F8AD3}"/>
                </a:ext>
              </a:extLst>
            </p:cNvPr>
            <p:cNvSpPr txBox="1"/>
            <p:nvPr/>
          </p:nvSpPr>
          <p:spPr>
            <a:xfrm>
              <a:off x="8969576" y="5987325"/>
              <a:ext cx="2431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Community-Informed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CBEA206-2E7B-47C7-BAE8-6628F3C386E6}"/>
              </a:ext>
            </a:extLst>
          </p:cNvPr>
          <p:cNvSpPr txBox="1">
            <a:spLocks/>
          </p:cNvSpPr>
          <p:nvPr/>
        </p:nvSpPr>
        <p:spPr>
          <a:xfrm>
            <a:off x="9446061" y="734254"/>
            <a:ext cx="2606611" cy="3005549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§1  Introduction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§2  UAM Airspace System Definition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§3  UAM Airspace System Progression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§4  System Engineering Methodology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§5  Roadmap Requirements Tables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§6  Conclusions and Next Steps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References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Appendix A:  Acronyms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Appendix B:  Glossary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7D455-E6F1-4BB8-AADD-6E0AA0BE0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136" y="378828"/>
            <a:ext cx="2736798" cy="35578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Graphic 7" descr="Group outline">
            <a:extLst>
              <a:ext uri="{FF2B5EF4-FFF2-40B4-BE49-F238E27FC236}">
                <a16:creationId xmlns:a16="http://schemas.microsoft.com/office/drawing/2014/main" id="{66DC8853-E264-4B94-8C79-5EDA46D1D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2957" y="2513637"/>
            <a:ext cx="914400" cy="914400"/>
          </a:xfrm>
          <a:prstGeom prst="rect">
            <a:avLst/>
          </a:prstGeom>
        </p:spPr>
      </p:pic>
      <p:pic>
        <p:nvPicPr>
          <p:cNvPr id="11" name="Graphic 10" descr="Meeting with solid fill">
            <a:extLst>
              <a:ext uri="{FF2B5EF4-FFF2-40B4-BE49-F238E27FC236}">
                <a16:creationId xmlns:a16="http://schemas.microsoft.com/office/drawing/2014/main" id="{5C3CB568-7B76-44A5-86AE-91F0D3B1F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4581" y="3157130"/>
            <a:ext cx="914400" cy="914400"/>
          </a:xfrm>
          <a:prstGeom prst="rect">
            <a:avLst/>
          </a:prstGeom>
        </p:spPr>
      </p:pic>
      <p:pic>
        <p:nvPicPr>
          <p:cNvPr id="15" name="Graphic 14" descr="Cycle with people outline">
            <a:extLst>
              <a:ext uri="{FF2B5EF4-FFF2-40B4-BE49-F238E27FC236}">
                <a16:creationId xmlns:a16="http://schemas.microsoft.com/office/drawing/2014/main" id="{511205B4-B057-4675-85F2-68B960023E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14581" y="1654334"/>
            <a:ext cx="914400" cy="914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EDC2CA7-7167-495B-B0A5-99241DBEA668}"/>
              </a:ext>
            </a:extLst>
          </p:cNvPr>
          <p:cNvSpPr txBox="1"/>
          <p:nvPr/>
        </p:nvSpPr>
        <p:spPr>
          <a:xfrm>
            <a:off x="6959743" y="3626502"/>
            <a:ext cx="4848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https://nari.arc.nasa.gov/uam-research-roadmap</a:t>
            </a:r>
            <a:r>
              <a:rPr lang="en-US" dirty="0"/>
              <a:t>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450D14A-E4F5-4628-940C-62A1FFFD2F35}"/>
              </a:ext>
            </a:extLst>
          </p:cNvPr>
          <p:cNvSpPr/>
          <p:nvPr/>
        </p:nvSpPr>
        <p:spPr>
          <a:xfrm>
            <a:off x="1073888" y="2073349"/>
            <a:ext cx="1020898" cy="1380858"/>
          </a:xfrm>
          <a:custGeom>
            <a:avLst/>
            <a:gdLst>
              <a:gd name="connsiteX0" fmla="*/ 0 w 1020898"/>
              <a:gd name="connsiteY0" fmla="*/ 0 h 1380858"/>
              <a:gd name="connsiteX1" fmla="*/ 159489 w 1020898"/>
              <a:gd name="connsiteY1" fmla="*/ 42530 h 1380858"/>
              <a:gd name="connsiteX2" fmla="*/ 393405 w 1020898"/>
              <a:gd name="connsiteY2" fmla="*/ 308344 h 1380858"/>
              <a:gd name="connsiteX3" fmla="*/ 723014 w 1020898"/>
              <a:gd name="connsiteY3" fmla="*/ 1020725 h 1380858"/>
              <a:gd name="connsiteX4" fmla="*/ 850605 w 1020898"/>
              <a:gd name="connsiteY4" fmla="*/ 1265274 h 1380858"/>
              <a:gd name="connsiteX5" fmla="*/ 956931 w 1020898"/>
              <a:gd name="connsiteY5" fmla="*/ 1350335 h 1380858"/>
              <a:gd name="connsiteX6" fmla="*/ 1020726 w 1020898"/>
              <a:gd name="connsiteY6" fmla="*/ 1350335 h 138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898" h="1380858">
                <a:moveTo>
                  <a:pt x="0" y="0"/>
                </a:moveTo>
                <a:cubicBezTo>
                  <a:pt x="53163" y="14177"/>
                  <a:pt x="111392" y="15810"/>
                  <a:pt x="159489" y="42530"/>
                </a:cubicBezTo>
                <a:cubicBezTo>
                  <a:pt x="258244" y="97394"/>
                  <a:pt x="331526" y="221713"/>
                  <a:pt x="393405" y="308344"/>
                </a:cubicBezTo>
                <a:cubicBezTo>
                  <a:pt x="648181" y="1038703"/>
                  <a:pt x="424335" y="519372"/>
                  <a:pt x="723014" y="1020725"/>
                </a:cubicBezTo>
                <a:cubicBezTo>
                  <a:pt x="770072" y="1099714"/>
                  <a:pt x="797393" y="1190293"/>
                  <a:pt x="850605" y="1265274"/>
                </a:cubicBezTo>
                <a:cubicBezTo>
                  <a:pt x="876873" y="1302288"/>
                  <a:pt x="918442" y="1326279"/>
                  <a:pt x="956931" y="1350335"/>
                </a:cubicBezTo>
                <a:cubicBezTo>
                  <a:pt x="1027451" y="1394410"/>
                  <a:pt x="1020726" y="1387511"/>
                  <a:pt x="1020726" y="135033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F34B090-F7EB-45AB-A1FE-817E9CEB630E}"/>
              </a:ext>
            </a:extLst>
          </p:cNvPr>
          <p:cNvSpPr/>
          <p:nvPr/>
        </p:nvSpPr>
        <p:spPr>
          <a:xfrm>
            <a:off x="1094605" y="2062716"/>
            <a:ext cx="1108107" cy="1360968"/>
          </a:xfrm>
          <a:custGeom>
            <a:avLst/>
            <a:gdLst>
              <a:gd name="connsiteX0" fmla="*/ 936214 w 1108107"/>
              <a:gd name="connsiteY0" fmla="*/ 42531 h 1360968"/>
              <a:gd name="connsiteX1" fmla="*/ 712930 w 1108107"/>
              <a:gd name="connsiteY1" fmla="*/ 85061 h 1360968"/>
              <a:gd name="connsiteX2" fmla="*/ 255730 w 1108107"/>
              <a:gd name="connsiteY2" fmla="*/ 127591 h 1360968"/>
              <a:gd name="connsiteX3" fmla="*/ 213200 w 1108107"/>
              <a:gd name="connsiteY3" fmla="*/ 414670 h 1360968"/>
              <a:gd name="connsiteX4" fmla="*/ 404586 w 1108107"/>
              <a:gd name="connsiteY4" fmla="*/ 531628 h 1360968"/>
              <a:gd name="connsiteX5" fmla="*/ 670400 w 1108107"/>
              <a:gd name="connsiteY5" fmla="*/ 563526 h 1360968"/>
              <a:gd name="connsiteX6" fmla="*/ 904316 w 1108107"/>
              <a:gd name="connsiteY6" fmla="*/ 606056 h 1360968"/>
              <a:gd name="connsiteX7" fmla="*/ 1106335 w 1108107"/>
              <a:gd name="connsiteY7" fmla="*/ 786810 h 1360968"/>
              <a:gd name="connsiteX8" fmla="*/ 914948 w 1108107"/>
              <a:gd name="connsiteY8" fmla="*/ 1201479 h 1360968"/>
              <a:gd name="connsiteX9" fmla="*/ 755460 w 1108107"/>
              <a:gd name="connsiteY9" fmla="*/ 1297172 h 1360968"/>
              <a:gd name="connsiteX10" fmla="*/ 542809 w 1108107"/>
              <a:gd name="connsiteY10" fmla="*/ 1360968 h 1360968"/>
              <a:gd name="connsiteX11" fmla="*/ 96242 w 1108107"/>
              <a:gd name="connsiteY11" fmla="*/ 1244010 h 1360968"/>
              <a:gd name="connsiteX12" fmla="*/ 32446 w 1108107"/>
              <a:gd name="connsiteY12" fmla="*/ 1169582 h 1360968"/>
              <a:gd name="connsiteX13" fmla="*/ 548 w 1108107"/>
              <a:gd name="connsiteY13" fmla="*/ 595424 h 1360968"/>
              <a:gd name="connsiteX14" fmla="*/ 64344 w 1108107"/>
              <a:gd name="connsiteY14" fmla="*/ 308344 h 1360968"/>
              <a:gd name="connsiteX15" fmla="*/ 202567 w 1108107"/>
              <a:gd name="connsiteY15" fmla="*/ 85061 h 1360968"/>
              <a:gd name="connsiteX16" fmla="*/ 245097 w 1108107"/>
              <a:gd name="connsiteY16" fmla="*/ 53163 h 1360968"/>
              <a:gd name="connsiteX17" fmla="*/ 510911 w 1108107"/>
              <a:gd name="connsiteY17" fmla="*/ 0 h 1360968"/>
              <a:gd name="connsiteX18" fmla="*/ 606604 w 1108107"/>
              <a:gd name="connsiteY18" fmla="*/ 180754 h 1360968"/>
              <a:gd name="connsiteX19" fmla="*/ 649135 w 1108107"/>
              <a:gd name="connsiteY19" fmla="*/ 425303 h 1360968"/>
              <a:gd name="connsiteX20" fmla="*/ 691665 w 1108107"/>
              <a:gd name="connsiteY20" fmla="*/ 637954 h 1360968"/>
              <a:gd name="connsiteX21" fmla="*/ 691665 w 1108107"/>
              <a:gd name="connsiteY21" fmla="*/ 1031358 h 1360968"/>
              <a:gd name="connsiteX22" fmla="*/ 606604 w 1108107"/>
              <a:gd name="connsiteY22" fmla="*/ 1063256 h 1360968"/>
              <a:gd name="connsiteX23" fmla="*/ 489646 w 1108107"/>
              <a:gd name="connsiteY23" fmla="*/ 1052624 h 1360968"/>
              <a:gd name="connsiteX24" fmla="*/ 372688 w 1108107"/>
              <a:gd name="connsiteY24" fmla="*/ 1041991 h 136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08107" h="1360968">
                <a:moveTo>
                  <a:pt x="936214" y="42531"/>
                </a:moveTo>
                <a:cubicBezTo>
                  <a:pt x="834923" y="83047"/>
                  <a:pt x="887219" y="67337"/>
                  <a:pt x="712930" y="85061"/>
                </a:cubicBezTo>
                <a:lnTo>
                  <a:pt x="255730" y="127591"/>
                </a:lnTo>
                <a:cubicBezTo>
                  <a:pt x="225877" y="207198"/>
                  <a:pt x="168143" y="335157"/>
                  <a:pt x="213200" y="414670"/>
                </a:cubicBezTo>
                <a:cubicBezTo>
                  <a:pt x="250060" y="479717"/>
                  <a:pt x="333494" y="508482"/>
                  <a:pt x="404586" y="531628"/>
                </a:cubicBezTo>
                <a:cubicBezTo>
                  <a:pt x="489442" y="559256"/>
                  <a:pt x="582133" y="550380"/>
                  <a:pt x="670400" y="563526"/>
                </a:cubicBezTo>
                <a:cubicBezTo>
                  <a:pt x="748786" y="575200"/>
                  <a:pt x="826344" y="591879"/>
                  <a:pt x="904316" y="606056"/>
                </a:cubicBezTo>
                <a:cubicBezTo>
                  <a:pt x="928826" y="623882"/>
                  <a:pt x="1101650" y="736835"/>
                  <a:pt x="1106335" y="786810"/>
                </a:cubicBezTo>
                <a:cubicBezTo>
                  <a:pt x="1121993" y="953830"/>
                  <a:pt x="1031903" y="1097055"/>
                  <a:pt x="914948" y="1201479"/>
                </a:cubicBezTo>
                <a:cubicBezTo>
                  <a:pt x="868701" y="1242771"/>
                  <a:pt x="812445" y="1272750"/>
                  <a:pt x="755460" y="1297172"/>
                </a:cubicBezTo>
                <a:cubicBezTo>
                  <a:pt x="687439" y="1326324"/>
                  <a:pt x="613693" y="1339703"/>
                  <a:pt x="542809" y="1360968"/>
                </a:cubicBezTo>
                <a:cubicBezTo>
                  <a:pt x="182078" y="1319741"/>
                  <a:pt x="245953" y="1405236"/>
                  <a:pt x="96242" y="1244010"/>
                </a:cubicBezTo>
                <a:cubicBezTo>
                  <a:pt x="74008" y="1220065"/>
                  <a:pt x="53711" y="1194391"/>
                  <a:pt x="32446" y="1169582"/>
                </a:cubicBezTo>
                <a:cubicBezTo>
                  <a:pt x="31116" y="1149630"/>
                  <a:pt x="-4833" y="650313"/>
                  <a:pt x="548" y="595424"/>
                </a:cubicBezTo>
                <a:cubicBezTo>
                  <a:pt x="10113" y="497864"/>
                  <a:pt x="33345" y="401341"/>
                  <a:pt x="64344" y="308344"/>
                </a:cubicBezTo>
                <a:cubicBezTo>
                  <a:pt x="87291" y="239503"/>
                  <a:pt x="145353" y="142275"/>
                  <a:pt x="202567" y="85061"/>
                </a:cubicBezTo>
                <a:cubicBezTo>
                  <a:pt x="215098" y="72530"/>
                  <a:pt x="228014" y="57876"/>
                  <a:pt x="245097" y="53163"/>
                </a:cubicBezTo>
                <a:cubicBezTo>
                  <a:pt x="332203" y="29134"/>
                  <a:pt x="422306" y="17721"/>
                  <a:pt x="510911" y="0"/>
                </a:cubicBezTo>
                <a:cubicBezTo>
                  <a:pt x="542809" y="60251"/>
                  <a:pt x="585532" y="115918"/>
                  <a:pt x="606604" y="180754"/>
                </a:cubicBezTo>
                <a:cubicBezTo>
                  <a:pt x="632178" y="259442"/>
                  <a:pt x="633754" y="344005"/>
                  <a:pt x="649135" y="425303"/>
                </a:cubicBezTo>
                <a:cubicBezTo>
                  <a:pt x="717111" y="784604"/>
                  <a:pt x="659280" y="443652"/>
                  <a:pt x="691665" y="637954"/>
                </a:cubicBezTo>
                <a:cubicBezTo>
                  <a:pt x="695223" y="716234"/>
                  <a:pt x="713969" y="936565"/>
                  <a:pt x="691665" y="1031358"/>
                </a:cubicBezTo>
                <a:cubicBezTo>
                  <a:pt x="686257" y="1054344"/>
                  <a:pt x="613572" y="1061862"/>
                  <a:pt x="606604" y="1063256"/>
                </a:cubicBezTo>
                <a:lnTo>
                  <a:pt x="489646" y="1052624"/>
                </a:lnTo>
                <a:cubicBezTo>
                  <a:pt x="374296" y="1041638"/>
                  <a:pt x="419487" y="1041991"/>
                  <a:pt x="372688" y="104199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431B2CC-3438-4F30-A5A1-631D0E629628}"/>
              </a:ext>
            </a:extLst>
          </p:cNvPr>
          <p:cNvSpPr/>
          <p:nvPr/>
        </p:nvSpPr>
        <p:spPr>
          <a:xfrm>
            <a:off x="1063256" y="1733107"/>
            <a:ext cx="1148316" cy="2105246"/>
          </a:xfrm>
          <a:custGeom>
            <a:avLst/>
            <a:gdLst>
              <a:gd name="connsiteX0" fmla="*/ 0 w 1148316"/>
              <a:gd name="connsiteY0" fmla="*/ 2105246 h 2105246"/>
              <a:gd name="connsiteX1" fmla="*/ 255181 w 1148316"/>
              <a:gd name="connsiteY1" fmla="*/ 1499191 h 2105246"/>
              <a:gd name="connsiteX2" fmla="*/ 701749 w 1148316"/>
              <a:gd name="connsiteY2" fmla="*/ 1169581 h 2105246"/>
              <a:gd name="connsiteX3" fmla="*/ 818707 w 1148316"/>
              <a:gd name="connsiteY3" fmla="*/ 999460 h 2105246"/>
              <a:gd name="connsiteX4" fmla="*/ 946297 w 1148316"/>
              <a:gd name="connsiteY4" fmla="*/ 595423 h 2105246"/>
              <a:gd name="connsiteX5" fmla="*/ 1031358 w 1148316"/>
              <a:gd name="connsiteY5" fmla="*/ 404037 h 2105246"/>
              <a:gd name="connsiteX6" fmla="*/ 1095153 w 1148316"/>
              <a:gd name="connsiteY6" fmla="*/ 233916 h 2105246"/>
              <a:gd name="connsiteX7" fmla="*/ 1148316 w 1148316"/>
              <a:gd name="connsiteY7" fmla="*/ 0 h 2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316" h="2105246">
                <a:moveTo>
                  <a:pt x="0" y="2105246"/>
                </a:moveTo>
                <a:cubicBezTo>
                  <a:pt x="65019" y="1890682"/>
                  <a:pt x="101042" y="1674159"/>
                  <a:pt x="255181" y="1499191"/>
                </a:cubicBezTo>
                <a:cubicBezTo>
                  <a:pt x="322565" y="1422701"/>
                  <a:pt x="604601" y="1236051"/>
                  <a:pt x="701749" y="1169581"/>
                </a:cubicBezTo>
                <a:cubicBezTo>
                  <a:pt x="740735" y="1112874"/>
                  <a:pt x="791741" y="1062772"/>
                  <a:pt x="818707" y="999460"/>
                </a:cubicBezTo>
                <a:cubicBezTo>
                  <a:pt x="874051" y="869521"/>
                  <a:pt x="888936" y="724485"/>
                  <a:pt x="946297" y="595423"/>
                </a:cubicBezTo>
                <a:cubicBezTo>
                  <a:pt x="974651" y="531628"/>
                  <a:pt x="1005430" y="468856"/>
                  <a:pt x="1031358" y="404037"/>
                </a:cubicBezTo>
                <a:cubicBezTo>
                  <a:pt x="1126445" y="166319"/>
                  <a:pt x="1037029" y="350163"/>
                  <a:pt x="1095153" y="233916"/>
                </a:cubicBezTo>
                <a:lnTo>
                  <a:pt x="1148316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917D05C-529D-4122-B293-F0C2A605A137}"/>
              </a:ext>
            </a:extLst>
          </p:cNvPr>
          <p:cNvSpPr/>
          <p:nvPr/>
        </p:nvSpPr>
        <p:spPr>
          <a:xfrm>
            <a:off x="998920" y="1509823"/>
            <a:ext cx="915968" cy="2147777"/>
          </a:xfrm>
          <a:custGeom>
            <a:avLst/>
            <a:gdLst>
              <a:gd name="connsiteX0" fmla="*/ 840513 w 915968"/>
              <a:gd name="connsiteY0" fmla="*/ 2147777 h 2147777"/>
              <a:gd name="connsiteX1" fmla="*/ 11173 w 915968"/>
              <a:gd name="connsiteY1" fmla="*/ 1350335 h 2147777"/>
              <a:gd name="connsiteX2" fmla="*/ 32438 w 915968"/>
              <a:gd name="connsiteY2" fmla="*/ 1095154 h 2147777"/>
              <a:gd name="connsiteX3" fmla="*/ 393945 w 915968"/>
              <a:gd name="connsiteY3" fmla="*/ 744279 h 2147777"/>
              <a:gd name="connsiteX4" fmla="*/ 776717 w 915968"/>
              <a:gd name="connsiteY4" fmla="*/ 765544 h 2147777"/>
              <a:gd name="connsiteX5" fmla="*/ 872410 w 915968"/>
              <a:gd name="connsiteY5" fmla="*/ 637954 h 2147777"/>
              <a:gd name="connsiteX6" fmla="*/ 914940 w 915968"/>
              <a:gd name="connsiteY6" fmla="*/ 0 h 214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968" h="2147777">
                <a:moveTo>
                  <a:pt x="840513" y="2147777"/>
                </a:moveTo>
                <a:cubicBezTo>
                  <a:pt x="584147" y="1952633"/>
                  <a:pt x="86148" y="1750203"/>
                  <a:pt x="11173" y="1350335"/>
                </a:cubicBezTo>
                <a:cubicBezTo>
                  <a:pt x="-4557" y="1266442"/>
                  <a:pt x="-8640" y="1169974"/>
                  <a:pt x="32438" y="1095154"/>
                </a:cubicBezTo>
                <a:cubicBezTo>
                  <a:pt x="113482" y="947538"/>
                  <a:pt x="261296" y="843767"/>
                  <a:pt x="393945" y="744279"/>
                </a:cubicBezTo>
                <a:cubicBezTo>
                  <a:pt x="521536" y="751367"/>
                  <a:pt x="651973" y="793265"/>
                  <a:pt x="776717" y="765544"/>
                </a:cubicBezTo>
                <a:cubicBezTo>
                  <a:pt x="828614" y="754011"/>
                  <a:pt x="857655" y="689028"/>
                  <a:pt x="872410" y="637954"/>
                </a:cubicBezTo>
                <a:cubicBezTo>
                  <a:pt x="926455" y="450876"/>
                  <a:pt x="914940" y="194692"/>
                  <a:pt x="91494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374EBA7-A833-4442-BA8A-6C3CAAB04C54}"/>
              </a:ext>
            </a:extLst>
          </p:cNvPr>
          <p:cNvSpPr/>
          <p:nvPr/>
        </p:nvSpPr>
        <p:spPr>
          <a:xfrm>
            <a:off x="4040372" y="2137144"/>
            <a:ext cx="127688" cy="1719138"/>
          </a:xfrm>
          <a:custGeom>
            <a:avLst/>
            <a:gdLst>
              <a:gd name="connsiteX0" fmla="*/ 0 w 127688"/>
              <a:gd name="connsiteY0" fmla="*/ 0 h 1719138"/>
              <a:gd name="connsiteX1" fmla="*/ 127591 w 127688"/>
              <a:gd name="connsiteY1" fmla="*/ 946298 h 1719138"/>
              <a:gd name="connsiteX2" fmla="*/ 21265 w 127688"/>
              <a:gd name="connsiteY2" fmla="*/ 1648047 h 1719138"/>
              <a:gd name="connsiteX3" fmla="*/ 31898 w 127688"/>
              <a:gd name="connsiteY3" fmla="*/ 1658679 h 1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88" h="1719138">
                <a:moveTo>
                  <a:pt x="0" y="0"/>
                </a:moveTo>
                <a:cubicBezTo>
                  <a:pt x="62023" y="335812"/>
                  <a:pt x="124047" y="671624"/>
                  <a:pt x="127591" y="946298"/>
                </a:cubicBezTo>
                <a:cubicBezTo>
                  <a:pt x="131135" y="1220972"/>
                  <a:pt x="37214" y="1529317"/>
                  <a:pt x="21265" y="1648047"/>
                </a:cubicBezTo>
                <a:cubicBezTo>
                  <a:pt x="5316" y="1766777"/>
                  <a:pt x="18607" y="1712728"/>
                  <a:pt x="31898" y="165867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0E07D6D-6E56-4E81-9298-E88B088B037C}"/>
              </a:ext>
            </a:extLst>
          </p:cNvPr>
          <p:cNvSpPr/>
          <p:nvPr/>
        </p:nvSpPr>
        <p:spPr>
          <a:xfrm>
            <a:off x="3710763" y="2262740"/>
            <a:ext cx="2129506" cy="247525"/>
          </a:xfrm>
          <a:custGeom>
            <a:avLst/>
            <a:gdLst>
              <a:gd name="connsiteX0" fmla="*/ 0 w 2129506"/>
              <a:gd name="connsiteY0" fmla="*/ 150851 h 247525"/>
              <a:gd name="connsiteX1" fmla="*/ 829339 w 2129506"/>
              <a:gd name="connsiteY1" fmla="*/ 1995 h 247525"/>
              <a:gd name="connsiteX2" fmla="*/ 1488558 w 2129506"/>
              <a:gd name="connsiteY2" fmla="*/ 246544 h 247525"/>
              <a:gd name="connsiteX3" fmla="*/ 2062716 w 2129506"/>
              <a:gd name="connsiteY3" fmla="*/ 87055 h 247525"/>
              <a:gd name="connsiteX4" fmla="*/ 2094614 w 2129506"/>
              <a:gd name="connsiteY4" fmla="*/ 65790 h 24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506" h="247525">
                <a:moveTo>
                  <a:pt x="0" y="150851"/>
                </a:moveTo>
                <a:cubicBezTo>
                  <a:pt x="290623" y="68448"/>
                  <a:pt x="581246" y="-13954"/>
                  <a:pt x="829339" y="1995"/>
                </a:cubicBezTo>
                <a:cubicBezTo>
                  <a:pt x="1077432" y="17944"/>
                  <a:pt x="1282995" y="232367"/>
                  <a:pt x="1488558" y="246544"/>
                </a:cubicBezTo>
                <a:cubicBezTo>
                  <a:pt x="1694121" y="260721"/>
                  <a:pt x="1961707" y="117181"/>
                  <a:pt x="2062716" y="87055"/>
                </a:cubicBezTo>
                <a:cubicBezTo>
                  <a:pt x="2163725" y="56929"/>
                  <a:pt x="2129169" y="61359"/>
                  <a:pt x="2094614" y="6579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8392620-E46C-4308-ACEA-DFC99FFCD5F2}"/>
              </a:ext>
            </a:extLst>
          </p:cNvPr>
          <p:cNvSpPr/>
          <p:nvPr/>
        </p:nvSpPr>
        <p:spPr>
          <a:xfrm>
            <a:off x="3838353" y="2551814"/>
            <a:ext cx="2094614" cy="345916"/>
          </a:xfrm>
          <a:custGeom>
            <a:avLst/>
            <a:gdLst>
              <a:gd name="connsiteX0" fmla="*/ 0 w 2094614"/>
              <a:gd name="connsiteY0" fmla="*/ 329609 h 345916"/>
              <a:gd name="connsiteX1" fmla="*/ 1095154 w 2094614"/>
              <a:gd name="connsiteY1" fmla="*/ 308344 h 345916"/>
              <a:gd name="connsiteX2" fmla="*/ 2094614 w 2094614"/>
              <a:gd name="connsiteY2" fmla="*/ 0 h 3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4614" h="345916">
                <a:moveTo>
                  <a:pt x="0" y="329609"/>
                </a:moveTo>
                <a:cubicBezTo>
                  <a:pt x="373026" y="346444"/>
                  <a:pt x="746052" y="363279"/>
                  <a:pt x="1095154" y="308344"/>
                </a:cubicBezTo>
                <a:cubicBezTo>
                  <a:pt x="1444256" y="253409"/>
                  <a:pt x="1769435" y="126704"/>
                  <a:pt x="2094614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ED423457-616F-463C-9096-27B9F6ECF24F}"/>
              </a:ext>
            </a:extLst>
          </p:cNvPr>
          <p:cNvSpPr/>
          <p:nvPr/>
        </p:nvSpPr>
        <p:spPr>
          <a:xfrm>
            <a:off x="4772440" y="1945758"/>
            <a:ext cx="352453" cy="1903228"/>
          </a:xfrm>
          <a:custGeom>
            <a:avLst/>
            <a:gdLst>
              <a:gd name="connsiteX0" fmla="*/ 22844 w 352453"/>
              <a:gd name="connsiteY0" fmla="*/ 1903228 h 1903228"/>
              <a:gd name="connsiteX1" fmla="*/ 352453 w 352453"/>
              <a:gd name="connsiteY1" fmla="*/ 1286540 h 1903228"/>
              <a:gd name="connsiteX2" fmla="*/ 22844 w 352453"/>
              <a:gd name="connsiteY2" fmla="*/ 584791 h 1903228"/>
              <a:gd name="connsiteX3" fmla="*/ 54741 w 352453"/>
              <a:gd name="connsiteY3" fmla="*/ 0 h 190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53" h="1903228">
                <a:moveTo>
                  <a:pt x="22844" y="1903228"/>
                </a:moveTo>
                <a:cubicBezTo>
                  <a:pt x="187648" y="1704753"/>
                  <a:pt x="352453" y="1506279"/>
                  <a:pt x="352453" y="1286540"/>
                </a:cubicBezTo>
                <a:cubicBezTo>
                  <a:pt x="352453" y="1066801"/>
                  <a:pt x="72463" y="799214"/>
                  <a:pt x="22844" y="584791"/>
                </a:cubicBezTo>
                <a:cubicBezTo>
                  <a:pt x="-26775" y="370368"/>
                  <a:pt x="13983" y="185184"/>
                  <a:pt x="5474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4DAEAA45-5D79-46E2-9C4A-D63E59B2E0F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25822" y="2757480"/>
            <a:ext cx="1910524" cy="287079"/>
          </a:xfrm>
          <a:prstGeom prst="curvedConnector3">
            <a:avLst>
              <a:gd name="adj1" fmla="val 160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A4B5AD1-EDF3-43D3-A354-499557B8173D}"/>
              </a:ext>
            </a:extLst>
          </p:cNvPr>
          <p:cNvSpPr/>
          <p:nvPr/>
        </p:nvSpPr>
        <p:spPr>
          <a:xfrm flipV="1">
            <a:off x="3844849" y="3360244"/>
            <a:ext cx="1995420" cy="409654"/>
          </a:xfrm>
          <a:custGeom>
            <a:avLst/>
            <a:gdLst>
              <a:gd name="connsiteX0" fmla="*/ 0 w 2094614"/>
              <a:gd name="connsiteY0" fmla="*/ 329609 h 345916"/>
              <a:gd name="connsiteX1" fmla="*/ 1095154 w 2094614"/>
              <a:gd name="connsiteY1" fmla="*/ 308344 h 345916"/>
              <a:gd name="connsiteX2" fmla="*/ 2094614 w 2094614"/>
              <a:gd name="connsiteY2" fmla="*/ 0 h 3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4614" h="345916">
                <a:moveTo>
                  <a:pt x="0" y="329609"/>
                </a:moveTo>
                <a:cubicBezTo>
                  <a:pt x="373026" y="346444"/>
                  <a:pt x="746052" y="363279"/>
                  <a:pt x="1095154" y="308344"/>
                </a:cubicBezTo>
                <a:cubicBezTo>
                  <a:pt x="1444256" y="253409"/>
                  <a:pt x="1769435" y="126704"/>
                  <a:pt x="2094614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8881608-9636-4181-83A7-517BB0368A0F}"/>
              </a:ext>
            </a:extLst>
          </p:cNvPr>
          <p:cNvSpPr/>
          <p:nvPr/>
        </p:nvSpPr>
        <p:spPr>
          <a:xfrm>
            <a:off x="314413" y="2161689"/>
            <a:ext cx="1252214" cy="882561"/>
          </a:xfrm>
          <a:custGeom>
            <a:avLst/>
            <a:gdLst>
              <a:gd name="connsiteX0" fmla="*/ 461764 w 1252214"/>
              <a:gd name="connsiteY0" fmla="*/ 634674 h 882561"/>
              <a:gd name="connsiteX1" fmla="*/ 461764 w 1252214"/>
              <a:gd name="connsiteY1" fmla="*/ 772897 h 882561"/>
              <a:gd name="connsiteX2" fmla="*/ 546824 w 1252214"/>
              <a:gd name="connsiteY2" fmla="*/ 762264 h 882561"/>
              <a:gd name="connsiteX3" fmla="*/ 653150 w 1252214"/>
              <a:gd name="connsiteY3" fmla="*/ 687837 h 882561"/>
              <a:gd name="connsiteX4" fmla="*/ 631885 w 1252214"/>
              <a:gd name="connsiteY4" fmla="*/ 666571 h 882561"/>
              <a:gd name="connsiteX5" fmla="*/ 536192 w 1252214"/>
              <a:gd name="connsiteY5" fmla="*/ 730367 h 882561"/>
              <a:gd name="connsiteX6" fmla="*/ 961494 w 1252214"/>
              <a:gd name="connsiteY6" fmla="*/ 836692 h 882561"/>
              <a:gd name="connsiteX7" fmla="*/ 1078452 w 1252214"/>
              <a:gd name="connsiteY7" fmla="*/ 687837 h 882561"/>
              <a:gd name="connsiteX8" fmla="*/ 791373 w 1252214"/>
              <a:gd name="connsiteY8" fmla="*/ 634674 h 882561"/>
              <a:gd name="connsiteX9" fmla="*/ 674415 w 1252214"/>
              <a:gd name="connsiteY9" fmla="*/ 687837 h 882561"/>
              <a:gd name="connsiteX10" fmla="*/ 918964 w 1252214"/>
              <a:gd name="connsiteY10" fmla="*/ 560246 h 882561"/>
              <a:gd name="connsiteX11" fmla="*/ 546824 w 1252214"/>
              <a:gd name="connsiteY11" fmla="*/ 804795 h 882561"/>
              <a:gd name="connsiteX12" fmla="*/ 451131 w 1252214"/>
              <a:gd name="connsiteY12" fmla="*/ 666571 h 882561"/>
              <a:gd name="connsiteX13" fmla="*/ 748843 w 1252214"/>
              <a:gd name="connsiteY13" fmla="*/ 624041 h 882561"/>
              <a:gd name="connsiteX14" fmla="*/ 716945 w 1252214"/>
              <a:gd name="connsiteY14" fmla="*/ 826060 h 882561"/>
              <a:gd name="connsiteX15" fmla="*/ 589354 w 1252214"/>
              <a:gd name="connsiteY15" fmla="*/ 804795 h 882561"/>
              <a:gd name="connsiteX16" fmla="*/ 653150 w 1252214"/>
              <a:gd name="connsiteY16" fmla="*/ 772897 h 882561"/>
              <a:gd name="connsiteX17" fmla="*/ 1057187 w 1252214"/>
              <a:gd name="connsiteY17" fmla="*/ 794162 h 882561"/>
              <a:gd name="connsiteX18" fmla="*/ 706313 w 1252214"/>
              <a:gd name="connsiteY18" fmla="*/ 868590 h 882561"/>
              <a:gd name="connsiteX19" fmla="*/ 1206043 w 1252214"/>
              <a:gd name="connsiteY19" fmla="*/ 772897 h 882561"/>
              <a:gd name="connsiteX20" fmla="*/ 908331 w 1252214"/>
              <a:gd name="connsiteY20" fmla="*/ 826060 h 882561"/>
              <a:gd name="connsiteX21" fmla="*/ 1227308 w 1252214"/>
              <a:gd name="connsiteY21" fmla="*/ 719734 h 882561"/>
              <a:gd name="connsiteX22" fmla="*/ 1184778 w 1252214"/>
              <a:gd name="connsiteY22" fmla="*/ 592144 h 882561"/>
              <a:gd name="connsiteX23" fmla="*/ 897699 w 1252214"/>
              <a:gd name="connsiteY23" fmla="*/ 677204 h 882561"/>
              <a:gd name="connsiteX24" fmla="*/ 844536 w 1252214"/>
              <a:gd name="connsiteY24" fmla="*/ 687837 h 882561"/>
              <a:gd name="connsiteX25" fmla="*/ 812638 w 1252214"/>
              <a:gd name="connsiteY25" fmla="*/ 113678 h 882561"/>
              <a:gd name="connsiteX26" fmla="*/ 770108 w 1252214"/>
              <a:gd name="connsiteY26" fmla="*/ 262534 h 882561"/>
              <a:gd name="connsiteX27" fmla="*/ 1004024 w 1252214"/>
              <a:gd name="connsiteY27" fmla="*/ 294432 h 882561"/>
              <a:gd name="connsiteX28" fmla="*/ 1078452 w 1252214"/>
              <a:gd name="connsiteY28" fmla="*/ 273167 h 882561"/>
              <a:gd name="connsiteX29" fmla="*/ 685047 w 1252214"/>
              <a:gd name="connsiteY29" fmla="*/ 262534 h 882561"/>
              <a:gd name="connsiteX30" fmla="*/ 25829 w 1252214"/>
              <a:gd name="connsiteY30" fmla="*/ 17985 h 882561"/>
              <a:gd name="connsiteX31" fmla="*/ 461764 w 1252214"/>
              <a:gd name="connsiteY31" fmla="*/ 145576 h 882561"/>
              <a:gd name="connsiteX32" fmla="*/ 631885 w 1252214"/>
              <a:gd name="connsiteY32" fmla="*/ 475185 h 882561"/>
              <a:gd name="connsiteX33" fmla="*/ 536192 w 1252214"/>
              <a:gd name="connsiteY33" fmla="*/ 485818 h 882561"/>
              <a:gd name="connsiteX34" fmla="*/ 759475 w 1252214"/>
              <a:gd name="connsiteY34" fmla="*/ 549613 h 882561"/>
              <a:gd name="connsiteX35" fmla="*/ 663782 w 1252214"/>
              <a:gd name="connsiteY35" fmla="*/ 624041 h 882561"/>
              <a:gd name="connsiteX36" fmla="*/ 897699 w 1252214"/>
              <a:gd name="connsiteY36" fmla="*/ 581511 h 882561"/>
              <a:gd name="connsiteX37" fmla="*/ 918964 w 1252214"/>
              <a:gd name="connsiteY37" fmla="*/ 677204 h 882561"/>
              <a:gd name="connsiteX38" fmla="*/ 1025289 w 1252214"/>
              <a:gd name="connsiteY38" fmla="*/ 772897 h 882561"/>
              <a:gd name="connsiteX39" fmla="*/ 621252 w 1252214"/>
              <a:gd name="connsiteY39" fmla="*/ 709102 h 882561"/>
              <a:gd name="connsiteX40" fmla="*/ 312908 w 1252214"/>
              <a:gd name="connsiteY40" fmla="*/ 602776 h 882561"/>
              <a:gd name="connsiteX41" fmla="*/ 504294 w 1252214"/>
              <a:gd name="connsiteY41" fmla="*/ 570878 h 882561"/>
              <a:gd name="connsiteX42" fmla="*/ 472396 w 1252214"/>
              <a:gd name="connsiteY42" fmla="*/ 645306 h 882561"/>
              <a:gd name="connsiteX43" fmla="*/ 748843 w 1252214"/>
              <a:gd name="connsiteY43" fmla="*/ 815427 h 882561"/>
              <a:gd name="connsiteX44" fmla="*/ 770108 w 1252214"/>
              <a:gd name="connsiteY44" fmla="*/ 740999 h 882561"/>
              <a:gd name="connsiteX45" fmla="*/ 674415 w 1252214"/>
              <a:gd name="connsiteY45" fmla="*/ 687837 h 882561"/>
              <a:gd name="connsiteX46" fmla="*/ 653150 w 1252214"/>
              <a:gd name="connsiteY46" fmla="*/ 730367 h 882561"/>
              <a:gd name="connsiteX47" fmla="*/ 716945 w 1252214"/>
              <a:gd name="connsiteY47" fmla="*/ 645306 h 88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52214" h="882561">
                <a:moveTo>
                  <a:pt x="461764" y="634674"/>
                </a:moveTo>
                <a:cubicBezTo>
                  <a:pt x="447083" y="671376"/>
                  <a:pt x="409167" y="736079"/>
                  <a:pt x="461764" y="772897"/>
                </a:cubicBezTo>
                <a:cubicBezTo>
                  <a:pt x="485173" y="789283"/>
                  <a:pt x="518471" y="765808"/>
                  <a:pt x="546824" y="762264"/>
                </a:cubicBezTo>
                <a:cubicBezTo>
                  <a:pt x="582266" y="737455"/>
                  <a:pt x="624408" y="720172"/>
                  <a:pt x="653150" y="687837"/>
                </a:cubicBezTo>
                <a:cubicBezTo>
                  <a:pt x="659810" y="680345"/>
                  <a:pt x="641306" y="663145"/>
                  <a:pt x="631885" y="666571"/>
                </a:cubicBezTo>
                <a:cubicBezTo>
                  <a:pt x="595857" y="679672"/>
                  <a:pt x="568090" y="709102"/>
                  <a:pt x="536192" y="730367"/>
                </a:cubicBezTo>
                <a:cubicBezTo>
                  <a:pt x="482561" y="891249"/>
                  <a:pt x="466876" y="903274"/>
                  <a:pt x="961494" y="836692"/>
                </a:cubicBezTo>
                <a:cubicBezTo>
                  <a:pt x="1024032" y="828274"/>
                  <a:pt x="1039466" y="737455"/>
                  <a:pt x="1078452" y="687837"/>
                </a:cubicBezTo>
                <a:cubicBezTo>
                  <a:pt x="982759" y="670116"/>
                  <a:pt x="888693" y="634674"/>
                  <a:pt x="791373" y="634674"/>
                </a:cubicBezTo>
                <a:cubicBezTo>
                  <a:pt x="748548" y="634674"/>
                  <a:pt x="637424" y="709415"/>
                  <a:pt x="674415" y="687837"/>
                </a:cubicBezTo>
                <a:cubicBezTo>
                  <a:pt x="753835" y="641509"/>
                  <a:pt x="986741" y="498117"/>
                  <a:pt x="918964" y="560246"/>
                </a:cubicBezTo>
                <a:cubicBezTo>
                  <a:pt x="809545" y="660546"/>
                  <a:pt x="670871" y="723279"/>
                  <a:pt x="546824" y="804795"/>
                </a:cubicBezTo>
                <a:cubicBezTo>
                  <a:pt x="514926" y="758720"/>
                  <a:pt x="431980" y="719236"/>
                  <a:pt x="451131" y="666571"/>
                </a:cubicBezTo>
                <a:cubicBezTo>
                  <a:pt x="518253" y="481986"/>
                  <a:pt x="664976" y="585920"/>
                  <a:pt x="748843" y="624041"/>
                </a:cubicBezTo>
                <a:cubicBezTo>
                  <a:pt x="738210" y="691381"/>
                  <a:pt x="762050" y="774941"/>
                  <a:pt x="716945" y="826060"/>
                </a:cubicBezTo>
                <a:cubicBezTo>
                  <a:pt x="688418" y="858391"/>
                  <a:pt x="622477" y="832398"/>
                  <a:pt x="589354" y="804795"/>
                </a:cubicBezTo>
                <a:cubicBezTo>
                  <a:pt x="571089" y="789574"/>
                  <a:pt x="631885" y="783530"/>
                  <a:pt x="653150" y="772897"/>
                </a:cubicBezTo>
                <a:cubicBezTo>
                  <a:pt x="787829" y="779985"/>
                  <a:pt x="991690" y="676269"/>
                  <a:pt x="1057187" y="794162"/>
                </a:cubicBezTo>
                <a:cubicBezTo>
                  <a:pt x="1115251" y="898676"/>
                  <a:pt x="588886" y="891076"/>
                  <a:pt x="706313" y="868590"/>
                </a:cubicBezTo>
                <a:lnTo>
                  <a:pt x="1206043" y="772897"/>
                </a:lnTo>
                <a:cubicBezTo>
                  <a:pt x="1380797" y="641829"/>
                  <a:pt x="1010456" y="928185"/>
                  <a:pt x="908331" y="826060"/>
                </a:cubicBezTo>
                <a:cubicBezTo>
                  <a:pt x="829081" y="746810"/>
                  <a:pt x="1227308" y="719734"/>
                  <a:pt x="1227308" y="719734"/>
                </a:cubicBezTo>
                <a:cubicBezTo>
                  <a:pt x="1213131" y="677204"/>
                  <a:pt x="1229240" y="597881"/>
                  <a:pt x="1184778" y="592144"/>
                </a:cubicBezTo>
                <a:cubicBezTo>
                  <a:pt x="1085793" y="579372"/>
                  <a:pt x="993776" y="650182"/>
                  <a:pt x="897699" y="677204"/>
                </a:cubicBezTo>
                <a:cubicBezTo>
                  <a:pt x="880302" y="682097"/>
                  <a:pt x="862257" y="684293"/>
                  <a:pt x="844536" y="687837"/>
                </a:cubicBezTo>
                <a:cubicBezTo>
                  <a:pt x="833903" y="496451"/>
                  <a:pt x="845680" y="302490"/>
                  <a:pt x="812638" y="113678"/>
                </a:cubicBezTo>
                <a:cubicBezTo>
                  <a:pt x="803742" y="62846"/>
                  <a:pt x="732591" y="227101"/>
                  <a:pt x="770108" y="262534"/>
                </a:cubicBezTo>
                <a:cubicBezTo>
                  <a:pt x="827319" y="316567"/>
                  <a:pt x="926052" y="283799"/>
                  <a:pt x="1004024" y="294432"/>
                </a:cubicBezTo>
                <a:cubicBezTo>
                  <a:pt x="1028833" y="287344"/>
                  <a:pt x="1104126" y="275734"/>
                  <a:pt x="1078452" y="273167"/>
                </a:cubicBezTo>
                <a:cubicBezTo>
                  <a:pt x="947920" y="260114"/>
                  <a:pt x="812537" y="293441"/>
                  <a:pt x="685047" y="262534"/>
                </a:cubicBezTo>
                <a:cubicBezTo>
                  <a:pt x="457272" y="207316"/>
                  <a:pt x="233443" y="126735"/>
                  <a:pt x="25829" y="17985"/>
                </a:cubicBezTo>
                <a:cubicBezTo>
                  <a:pt x="-108293" y="-52269"/>
                  <a:pt x="316452" y="103046"/>
                  <a:pt x="461764" y="145576"/>
                </a:cubicBezTo>
                <a:cubicBezTo>
                  <a:pt x="518471" y="255446"/>
                  <a:pt x="585433" y="360602"/>
                  <a:pt x="631885" y="475185"/>
                </a:cubicBezTo>
                <a:cubicBezTo>
                  <a:pt x="688183" y="614053"/>
                  <a:pt x="527204" y="485127"/>
                  <a:pt x="536192" y="485818"/>
                </a:cubicBezTo>
                <a:cubicBezTo>
                  <a:pt x="613370" y="491754"/>
                  <a:pt x="685047" y="528348"/>
                  <a:pt x="759475" y="549613"/>
                </a:cubicBezTo>
                <a:cubicBezTo>
                  <a:pt x="727577" y="574422"/>
                  <a:pt x="698687" y="603680"/>
                  <a:pt x="663782" y="624041"/>
                </a:cubicBezTo>
                <a:cubicBezTo>
                  <a:pt x="495937" y="721951"/>
                  <a:pt x="178451" y="795341"/>
                  <a:pt x="897699" y="581511"/>
                </a:cubicBezTo>
                <a:cubicBezTo>
                  <a:pt x="904787" y="613409"/>
                  <a:pt x="918964" y="644528"/>
                  <a:pt x="918964" y="677204"/>
                </a:cubicBezTo>
                <a:cubicBezTo>
                  <a:pt x="918964" y="822909"/>
                  <a:pt x="826688" y="789448"/>
                  <a:pt x="1025289" y="772897"/>
                </a:cubicBezTo>
                <a:cubicBezTo>
                  <a:pt x="890610" y="751632"/>
                  <a:pt x="753870" y="740772"/>
                  <a:pt x="621252" y="709102"/>
                </a:cubicBezTo>
                <a:cubicBezTo>
                  <a:pt x="515505" y="683849"/>
                  <a:pt x="312908" y="602776"/>
                  <a:pt x="312908" y="602776"/>
                </a:cubicBezTo>
                <a:cubicBezTo>
                  <a:pt x="376703" y="592143"/>
                  <a:pt x="440960" y="583982"/>
                  <a:pt x="504294" y="570878"/>
                </a:cubicBezTo>
                <a:cubicBezTo>
                  <a:pt x="657274" y="539227"/>
                  <a:pt x="688548" y="490913"/>
                  <a:pt x="472396" y="645306"/>
                </a:cubicBezTo>
                <a:cubicBezTo>
                  <a:pt x="521197" y="767310"/>
                  <a:pt x="511680" y="778941"/>
                  <a:pt x="748843" y="815427"/>
                </a:cubicBezTo>
                <a:cubicBezTo>
                  <a:pt x="774345" y="819350"/>
                  <a:pt x="763020" y="765808"/>
                  <a:pt x="770108" y="740999"/>
                </a:cubicBezTo>
                <a:cubicBezTo>
                  <a:pt x="738210" y="723278"/>
                  <a:pt x="710755" y="691140"/>
                  <a:pt x="674415" y="687837"/>
                </a:cubicBezTo>
                <a:cubicBezTo>
                  <a:pt x="658630" y="686402"/>
                  <a:pt x="641942" y="741575"/>
                  <a:pt x="653150" y="730367"/>
                </a:cubicBezTo>
                <a:cubicBezTo>
                  <a:pt x="678211" y="705305"/>
                  <a:pt x="716945" y="645306"/>
                  <a:pt x="716945" y="64530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9985BE-2D9D-4467-AD15-CEF3D99FFB9A}"/>
              </a:ext>
            </a:extLst>
          </p:cNvPr>
          <p:cNvSpPr txBox="1"/>
          <p:nvPr/>
        </p:nvSpPr>
        <p:spPr>
          <a:xfrm>
            <a:off x="1648658" y="5998899"/>
            <a:ext cx="163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NASA-Informed</a:t>
            </a:r>
          </a:p>
        </p:txBody>
      </p:sp>
    </p:spTree>
    <p:extLst>
      <p:ext uri="{BB962C8B-B14F-4D97-AF65-F5344CB8AC3E}">
        <p14:creationId xmlns:p14="http://schemas.microsoft.com/office/powerpoint/2010/main" val="411333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4CE26-15F5-4F55-8F07-505D3AF2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Engineering Methodology</a:t>
            </a:r>
          </a:p>
        </p:txBody>
      </p:sp>
      <p:pic>
        <p:nvPicPr>
          <p:cNvPr id="39" name="Graphic 38" descr="City with solid fill">
            <a:extLst>
              <a:ext uri="{FF2B5EF4-FFF2-40B4-BE49-F238E27FC236}">
                <a16:creationId xmlns:a16="http://schemas.microsoft.com/office/drawing/2014/main" id="{867445D7-22C6-4187-A6CD-03B518071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832" y="2319517"/>
            <a:ext cx="914400" cy="914400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A8D45982-B5DF-4D4A-BC5E-03EB8726C0A9}"/>
              </a:ext>
            </a:extLst>
          </p:cNvPr>
          <p:cNvGrpSpPr/>
          <p:nvPr/>
        </p:nvGrpSpPr>
        <p:grpSpPr>
          <a:xfrm>
            <a:off x="160715" y="1056624"/>
            <a:ext cx="5409936" cy="2115987"/>
            <a:chOff x="160715" y="1056624"/>
            <a:chExt cx="5409936" cy="2115987"/>
          </a:xfrm>
        </p:grpSpPr>
        <p:pic>
          <p:nvPicPr>
            <p:cNvPr id="3" name="Graphic 2" descr="Helicopter outline">
              <a:extLst>
                <a:ext uri="{FF2B5EF4-FFF2-40B4-BE49-F238E27FC236}">
                  <a16:creationId xmlns:a16="http://schemas.microsoft.com/office/drawing/2014/main" id="{EB087CD9-94BA-40C9-B3D9-D067B89B0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126576" y="1162849"/>
              <a:ext cx="500933" cy="546529"/>
            </a:xfrm>
            <a:prstGeom prst="rect">
              <a:avLst/>
            </a:prstGeom>
          </p:spPr>
        </p:pic>
        <p:pic>
          <p:nvPicPr>
            <p:cNvPr id="17" name="Graphic 16" descr="Helicopter with solid fill">
              <a:extLst>
                <a:ext uri="{FF2B5EF4-FFF2-40B4-BE49-F238E27FC236}">
                  <a16:creationId xmlns:a16="http://schemas.microsoft.com/office/drawing/2014/main" id="{71B5C461-F929-4383-B785-855B5281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12358" y="1530218"/>
              <a:ext cx="499839" cy="499839"/>
            </a:xfrm>
            <a:prstGeom prst="rect">
              <a:avLst/>
            </a:prstGeom>
          </p:spPr>
        </p:pic>
        <p:pic>
          <p:nvPicPr>
            <p:cNvPr id="21" name="Graphic 20" descr="Hill scene outline">
              <a:extLst>
                <a:ext uri="{FF2B5EF4-FFF2-40B4-BE49-F238E27FC236}">
                  <a16:creationId xmlns:a16="http://schemas.microsoft.com/office/drawing/2014/main" id="{88DCB4D5-2DEC-4CCE-B52C-75DF7B88C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92424" y="1424549"/>
              <a:ext cx="1352168" cy="135216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DC68C0-58C7-4427-AF30-1E398A827B91}"/>
                </a:ext>
              </a:extLst>
            </p:cNvPr>
            <p:cNvSpPr/>
            <p:nvPr/>
          </p:nvSpPr>
          <p:spPr>
            <a:xfrm>
              <a:off x="2664431" y="1419477"/>
              <a:ext cx="464098" cy="49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loud With Lightning And Rain outline">
              <a:extLst>
                <a:ext uri="{FF2B5EF4-FFF2-40B4-BE49-F238E27FC236}">
                  <a16:creationId xmlns:a16="http://schemas.microsoft.com/office/drawing/2014/main" id="{A69E130B-BFAD-42E9-B1C8-C547E881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64431" y="1447680"/>
              <a:ext cx="508883" cy="508883"/>
            </a:xfrm>
            <a:prstGeom prst="rect">
              <a:avLst/>
            </a:prstGeom>
          </p:spPr>
        </p:pic>
        <p:pic>
          <p:nvPicPr>
            <p:cNvPr id="26" name="Graphic 25" descr="City with solid fill">
              <a:extLst>
                <a:ext uri="{FF2B5EF4-FFF2-40B4-BE49-F238E27FC236}">
                  <a16:creationId xmlns:a16="http://schemas.microsoft.com/office/drawing/2014/main" id="{316C77D4-B7C3-439C-AE2A-A7D2FD4B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27650" y="1693276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City outline">
              <a:extLst>
                <a:ext uri="{FF2B5EF4-FFF2-40B4-BE49-F238E27FC236}">
                  <a16:creationId xmlns:a16="http://schemas.microsoft.com/office/drawing/2014/main" id="{440810EB-3119-403A-A1FD-200F79F7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902845" y="1708084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indy outline">
              <a:extLst>
                <a:ext uri="{FF2B5EF4-FFF2-40B4-BE49-F238E27FC236}">
                  <a16:creationId xmlns:a16="http://schemas.microsoft.com/office/drawing/2014/main" id="{771244ED-F1B8-4CBA-BEA7-5D8DCA093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56251" y="1056624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Warehouse outline">
              <a:extLst>
                <a:ext uri="{FF2B5EF4-FFF2-40B4-BE49-F238E27FC236}">
                  <a16:creationId xmlns:a16="http://schemas.microsoft.com/office/drawing/2014/main" id="{3DD0DD07-2F57-4BA5-B32C-9473CC87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96854" y="2483283"/>
              <a:ext cx="689328" cy="689328"/>
            </a:xfrm>
            <a:prstGeom prst="rect">
              <a:avLst/>
            </a:prstGeom>
          </p:spPr>
        </p:pic>
        <p:pic>
          <p:nvPicPr>
            <p:cNvPr id="37" name="Graphic 36" descr="Hill scene outline">
              <a:extLst>
                <a:ext uri="{FF2B5EF4-FFF2-40B4-BE49-F238E27FC236}">
                  <a16:creationId xmlns:a16="http://schemas.microsoft.com/office/drawing/2014/main" id="{3436F561-52F8-4128-8A28-07651D6C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275" y="1209508"/>
              <a:ext cx="1352168" cy="1352168"/>
            </a:xfrm>
            <a:prstGeom prst="rect">
              <a:avLst/>
            </a:prstGeom>
          </p:spPr>
        </p:pic>
        <p:pic>
          <p:nvPicPr>
            <p:cNvPr id="38" name="Graphic 37" descr="Windy outline">
              <a:extLst>
                <a:ext uri="{FF2B5EF4-FFF2-40B4-BE49-F238E27FC236}">
                  <a16:creationId xmlns:a16="http://schemas.microsoft.com/office/drawing/2014/main" id="{0A155943-6943-456A-B5AA-B125B442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1712228" y="1488839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Helicopter outline">
              <a:extLst>
                <a:ext uri="{FF2B5EF4-FFF2-40B4-BE49-F238E27FC236}">
                  <a16:creationId xmlns:a16="http://schemas.microsoft.com/office/drawing/2014/main" id="{9D371604-D840-4191-BEDA-368864A01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78328" y="2181821"/>
              <a:ext cx="294199" cy="320978"/>
            </a:xfrm>
            <a:prstGeom prst="rect">
              <a:avLst/>
            </a:prstGeom>
          </p:spPr>
        </p:pic>
        <p:pic>
          <p:nvPicPr>
            <p:cNvPr id="41" name="Graphic 40" descr="Helicopter with solid fill">
              <a:extLst>
                <a:ext uri="{FF2B5EF4-FFF2-40B4-BE49-F238E27FC236}">
                  <a16:creationId xmlns:a16="http://schemas.microsoft.com/office/drawing/2014/main" id="{980272EE-C97F-49FB-9F26-A643F208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09410" y="2404478"/>
              <a:ext cx="279994" cy="279994"/>
            </a:xfrm>
            <a:prstGeom prst="rect">
              <a:avLst/>
            </a:prstGeom>
          </p:spPr>
        </p:pic>
        <p:pic>
          <p:nvPicPr>
            <p:cNvPr id="42" name="Graphic 41" descr="Helicopter with solid fill">
              <a:extLst>
                <a:ext uri="{FF2B5EF4-FFF2-40B4-BE49-F238E27FC236}">
                  <a16:creationId xmlns:a16="http://schemas.microsoft.com/office/drawing/2014/main" id="{C6325271-4602-4473-93F8-B82615BEC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2278469" y="1247337"/>
              <a:ext cx="481961" cy="499839"/>
            </a:xfrm>
            <a:prstGeom prst="rect">
              <a:avLst/>
            </a:prstGeom>
          </p:spPr>
        </p:pic>
        <p:pic>
          <p:nvPicPr>
            <p:cNvPr id="43" name="Graphic 42" descr="Warehouse outline">
              <a:extLst>
                <a:ext uri="{FF2B5EF4-FFF2-40B4-BE49-F238E27FC236}">
                  <a16:creationId xmlns:a16="http://schemas.microsoft.com/office/drawing/2014/main" id="{877F6CED-6A77-4949-A978-2EE071CC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59576" y="2476748"/>
              <a:ext cx="689328" cy="689328"/>
            </a:xfrm>
            <a:prstGeom prst="rect">
              <a:avLst/>
            </a:prstGeom>
          </p:spPr>
        </p:pic>
        <p:pic>
          <p:nvPicPr>
            <p:cNvPr id="44" name="Graphic 43" descr="Warehouse outline">
              <a:extLst>
                <a:ext uri="{FF2B5EF4-FFF2-40B4-BE49-F238E27FC236}">
                  <a16:creationId xmlns:a16="http://schemas.microsoft.com/office/drawing/2014/main" id="{0E8CDAEC-9C66-4B1F-9B1C-1BE810CC9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72982" y="2455184"/>
              <a:ext cx="689328" cy="689328"/>
            </a:xfrm>
            <a:prstGeom prst="rect">
              <a:avLst/>
            </a:prstGeom>
          </p:spPr>
        </p:pic>
        <p:pic>
          <p:nvPicPr>
            <p:cNvPr id="45" name="Graphic 44" descr="Helicopter with solid fill">
              <a:extLst>
                <a:ext uri="{FF2B5EF4-FFF2-40B4-BE49-F238E27FC236}">
                  <a16:creationId xmlns:a16="http://schemas.microsoft.com/office/drawing/2014/main" id="{1868CC9B-2BE5-4B0D-B2E5-E22C7006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631731" y="2499553"/>
              <a:ext cx="253700" cy="279994"/>
            </a:xfrm>
            <a:prstGeom prst="rect">
              <a:avLst/>
            </a:prstGeom>
          </p:spPr>
        </p:pic>
        <p:pic>
          <p:nvPicPr>
            <p:cNvPr id="46" name="Graphic 45" descr="Helicopter with solid fill">
              <a:extLst>
                <a:ext uri="{FF2B5EF4-FFF2-40B4-BE49-F238E27FC236}">
                  <a16:creationId xmlns:a16="http://schemas.microsoft.com/office/drawing/2014/main" id="{1E1A451B-9A57-4BA1-B9B6-7F61007D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4274" y="2150476"/>
              <a:ext cx="279994" cy="279994"/>
            </a:xfrm>
            <a:prstGeom prst="rect">
              <a:avLst/>
            </a:prstGeom>
          </p:spPr>
        </p:pic>
        <p:pic>
          <p:nvPicPr>
            <p:cNvPr id="48" name="Graphic 47" descr="Helicopter outline">
              <a:extLst>
                <a:ext uri="{FF2B5EF4-FFF2-40B4-BE49-F238E27FC236}">
                  <a16:creationId xmlns:a16="http://schemas.microsoft.com/office/drawing/2014/main" id="{379F9FD6-33DF-488F-B1AC-5687CAA7D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43841" y="1154915"/>
              <a:ext cx="283485" cy="320978"/>
            </a:xfrm>
            <a:prstGeom prst="rect">
              <a:avLst/>
            </a:prstGeom>
          </p:spPr>
        </p:pic>
        <p:pic>
          <p:nvPicPr>
            <p:cNvPr id="49" name="Graphic 48" descr="Helicopter with solid fill">
              <a:extLst>
                <a:ext uri="{FF2B5EF4-FFF2-40B4-BE49-F238E27FC236}">
                  <a16:creationId xmlns:a16="http://schemas.microsoft.com/office/drawing/2014/main" id="{CF331D06-5706-4195-A1E9-50AF3A982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961928" y="2343286"/>
              <a:ext cx="224966" cy="279994"/>
            </a:xfrm>
            <a:prstGeom prst="rect">
              <a:avLst/>
            </a:prstGeom>
          </p:spPr>
        </p:pic>
        <p:pic>
          <p:nvPicPr>
            <p:cNvPr id="50" name="Graphic 49" descr="Helicopter outline">
              <a:extLst>
                <a:ext uri="{FF2B5EF4-FFF2-40B4-BE49-F238E27FC236}">
                  <a16:creationId xmlns:a16="http://schemas.microsoft.com/office/drawing/2014/main" id="{BCE8E725-3E40-4E7F-96F1-19D8F0087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954" y="2400355"/>
              <a:ext cx="246321" cy="320978"/>
            </a:xfrm>
            <a:prstGeom prst="rect">
              <a:avLst/>
            </a:prstGeom>
          </p:spPr>
        </p:pic>
        <p:pic>
          <p:nvPicPr>
            <p:cNvPr id="74" name="Graphic 73" descr="Quadcopter with solid fill">
              <a:extLst>
                <a:ext uri="{FF2B5EF4-FFF2-40B4-BE49-F238E27FC236}">
                  <a16:creationId xmlns:a16="http://schemas.microsoft.com/office/drawing/2014/main" id="{13CD95FC-2D70-495D-B982-B682736B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4283636" y="1595132"/>
              <a:ext cx="372595" cy="372595"/>
            </a:xfrm>
            <a:prstGeom prst="rect">
              <a:avLst/>
            </a:prstGeom>
          </p:spPr>
        </p:pic>
        <p:pic>
          <p:nvPicPr>
            <p:cNvPr id="76" name="Graphic 75" descr="Quadcopter outline">
              <a:extLst>
                <a:ext uri="{FF2B5EF4-FFF2-40B4-BE49-F238E27FC236}">
                  <a16:creationId xmlns:a16="http://schemas.microsoft.com/office/drawing/2014/main" id="{25E912A2-FE3E-497B-9720-DACF6C89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259303" y="2170146"/>
              <a:ext cx="415751" cy="415751"/>
            </a:xfrm>
            <a:prstGeom prst="rect">
              <a:avLst/>
            </a:prstGeom>
          </p:spPr>
        </p:pic>
        <p:pic>
          <p:nvPicPr>
            <p:cNvPr id="77" name="Graphic 76" descr="Quadcopter outline">
              <a:extLst>
                <a:ext uri="{FF2B5EF4-FFF2-40B4-BE49-F238E27FC236}">
                  <a16:creationId xmlns:a16="http://schemas.microsoft.com/office/drawing/2014/main" id="{55F09A2B-F414-4612-A822-6C05E701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956269" y="2383947"/>
              <a:ext cx="382640" cy="382640"/>
            </a:xfrm>
            <a:prstGeom prst="rect">
              <a:avLst/>
            </a:prstGeom>
          </p:spPr>
        </p:pic>
        <p:pic>
          <p:nvPicPr>
            <p:cNvPr id="78" name="Graphic 77" descr="Quadcopter outline">
              <a:extLst>
                <a:ext uri="{FF2B5EF4-FFF2-40B4-BE49-F238E27FC236}">
                  <a16:creationId xmlns:a16="http://schemas.microsoft.com/office/drawing/2014/main" id="{BF1A781C-F9B4-4128-BDAE-EFE905446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316958" y="2319517"/>
              <a:ext cx="372596" cy="372596"/>
            </a:xfrm>
            <a:prstGeom prst="rect">
              <a:avLst/>
            </a:prstGeom>
          </p:spPr>
        </p:pic>
        <p:pic>
          <p:nvPicPr>
            <p:cNvPr id="79" name="Graphic 78" descr="Quadcopter with solid fill">
              <a:extLst>
                <a:ext uri="{FF2B5EF4-FFF2-40B4-BE49-F238E27FC236}">
                  <a16:creationId xmlns:a16="http://schemas.microsoft.com/office/drawing/2014/main" id="{4FFAD990-066E-4AAD-91AF-6069273C2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79601" y="1958912"/>
              <a:ext cx="372595" cy="372595"/>
            </a:xfrm>
            <a:prstGeom prst="rect">
              <a:avLst/>
            </a:prstGeom>
          </p:spPr>
        </p:pic>
        <p:pic>
          <p:nvPicPr>
            <p:cNvPr id="80" name="Graphic 79" descr="Quadcopter with solid fill">
              <a:extLst>
                <a:ext uri="{FF2B5EF4-FFF2-40B4-BE49-F238E27FC236}">
                  <a16:creationId xmlns:a16="http://schemas.microsoft.com/office/drawing/2014/main" id="{C76C0CF6-B7CE-4C02-9B13-B079D7AC5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flipH="1">
              <a:off x="160715" y="2750959"/>
              <a:ext cx="372595" cy="372595"/>
            </a:xfrm>
            <a:prstGeom prst="rect">
              <a:avLst/>
            </a:prstGeom>
          </p:spPr>
        </p:pic>
        <p:pic>
          <p:nvPicPr>
            <p:cNvPr id="81" name="Graphic 80" descr="Quadcopter with solid fill">
              <a:extLst>
                <a:ext uri="{FF2B5EF4-FFF2-40B4-BE49-F238E27FC236}">
                  <a16:creationId xmlns:a16="http://schemas.microsoft.com/office/drawing/2014/main" id="{F32ACB91-2D67-488D-AD03-8E48CA08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351719" y="2758013"/>
              <a:ext cx="372595" cy="372595"/>
            </a:xfrm>
            <a:prstGeom prst="rect">
              <a:avLst/>
            </a:prstGeom>
          </p:spPr>
        </p:pic>
      </p:grpSp>
      <p:sp>
        <p:nvSpPr>
          <p:cNvPr id="64" name="Content Placeholder 5">
            <a:extLst>
              <a:ext uri="{FF2B5EF4-FFF2-40B4-BE49-F238E27FC236}">
                <a16:creationId xmlns:a16="http://schemas.microsoft.com/office/drawing/2014/main" id="{83465AB9-D371-4B25-BED9-73F722A51362}"/>
              </a:ext>
            </a:extLst>
          </p:cNvPr>
          <p:cNvSpPr txBox="1">
            <a:spLocks/>
          </p:cNvSpPr>
          <p:nvPr/>
        </p:nvSpPr>
        <p:spPr>
          <a:xfrm>
            <a:off x="2086182" y="3136267"/>
            <a:ext cx="3801477" cy="1048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b="1" dirty="0"/>
              <a:t>UAM System of Systems</a:t>
            </a:r>
          </a:p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sz="1800" dirty="0"/>
              <a:t>partially decomposed into 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capabilities that cover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the airspace system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39422B-57D9-406E-831B-58DB665E4C47}"/>
              </a:ext>
            </a:extLst>
          </p:cNvPr>
          <p:cNvSpPr/>
          <p:nvPr/>
        </p:nvSpPr>
        <p:spPr>
          <a:xfrm>
            <a:off x="3944819" y="3491535"/>
            <a:ext cx="1879391" cy="8571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4CE26-15F5-4F55-8F07-505D3AF2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Engineering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772EF-EE68-4C34-BA9C-768F915D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9" name="Graphic 38" descr="City with solid fill">
            <a:extLst>
              <a:ext uri="{FF2B5EF4-FFF2-40B4-BE49-F238E27FC236}">
                <a16:creationId xmlns:a16="http://schemas.microsoft.com/office/drawing/2014/main" id="{867445D7-22C6-4187-A6CD-03B518071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832" y="2319517"/>
            <a:ext cx="914400" cy="914400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A8D45982-B5DF-4D4A-BC5E-03EB8726C0A9}"/>
              </a:ext>
            </a:extLst>
          </p:cNvPr>
          <p:cNvGrpSpPr/>
          <p:nvPr/>
        </p:nvGrpSpPr>
        <p:grpSpPr>
          <a:xfrm>
            <a:off x="160715" y="1056624"/>
            <a:ext cx="5409936" cy="2115987"/>
            <a:chOff x="160715" y="1056624"/>
            <a:chExt cx="5409936" cy="2115987"/>
          </a:xfrm>
        </p:grpSpPr>
        <p:pic>
          <p:nvPicPr>
            <p:cNvPr id="3" name="Graphic 2" descr="Helicopter outline">
              <a:extLst>
                <a:ext uri="{FF2B5EF4-FFF2-40B4-BE49-F238E27FC236}">
                  <a16:creationId xmlns:a16="http://schemas.microsoft.com/office/drawing/2014/main" id="{EB087CD9-94BA-40C9-B3D9-D067B89B0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126576" y="1162849"/>
              <a:ext cx="500933" cy="546529"/>
            </a:xfrm>
            <a:prstGeom prst="rect">
              <a:avLst/>
            </a:prstGeom>
          </p:spPr>
        </p:pic>
        <p:pic>
          <p:nvPicPr>
            <p:cNvPr id="17" name="Graphic 16" descr="Helicopter with solid fill">
              <a:extLst>
                <a:ext uri="{FF2B5EF4-FFF2-40B4-BE49-F238E27FC236}">
                  <a16:creationId xmlns:a16="http://schemas.microsoft.com/office/drawing/2014/main" id="{71B5C461-F929-4383-B785-855B5281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12358" y="1530218"/>
              <a:ext cx="499839" cy="499839"/>
            </a:xfrm>
            <a:prstGeom prst="rect">
              <a:avLst/>
            </a:prstGeom>
          </p:spPr>
        </p:pic>
        <p:pic>
          <p:nvPicPr>
            <p:cNvPr id="21" name="Graphic 20" descr="Hill scene outline">
              <a:extLst>
                <a:ext uri="{FF2B5EF4-FFF2-40B4-BE49-F238E27FC236}">
                  <a16:creationId xmlns:a16="http://schemas.microsoft.com/office/drawing/2014/main" id="{88DCB4D5-2DEC-4CCE-B52C-75DF7B88C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92424" y="1424549"/>
              <a:ext cx="1352168" cy="135216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DC68C0-58C7-4427-AF30-1E398A827B91}"/>
                </a:ext>
              </a:extLst>
            </p:cNvPr>
            <p:cNvSpPr/>
            <p:nvPr/>
          </p:nvSpPr>
          <p:spPr>
            <a:xfrm>
              <a:off x="2664431" y="1419477"/>
              <a:ext cx="464098" cy="49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loud With Lightning And Rain outline">
              <a:extLst>
                <a:ext uri="{FF2B5EF4-FFF2-40B4-BE49-F238E27FC236}">
                  <a16:creationId xmlns:a16="http://schemas.microsoft.com/office/drawing/2014/main" id="{A69E130B-BFAD-42E9-B1C8-C547E881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64431" y="1447680"/>
              <a:ext cx="508883" cy="508883"/>
            </a:xfrm>
            <a:prstGeom prst="rect">
              <a:avLst/>
            </a:prstGeom>
          </p:spPr>
        </p:pic>
        <p:pic>
          <p:nvPicPr>
            <p:cNvPr id="26" name="Graphic 25" descr="City with solid fill">
              <a:extLst>
                <a:ext uri="{FF2B5EF4-FFF2-40B4-BE49-F238E27FC236}">
                  <a16:creationId xmlns:a16="http://schemas.microsoft.com/office/drawing/2014/main" id="{316C77D4-B7C3-439C-AE2A-A7D2FD4B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27650" y="1693276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City outline">
              <a:extLst>
                <a:ext uri="{FF2B5EF4-FFF2-40B4-BE49-F238E27FC236}">
                  <a16:creationId xmlns:a16="http://schemas.microsoft.com/office/drawing/2014/main" id="{440810EB-3119-403A-A1FD-200F79F7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902845" y="1708084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indy outline">
              <a:extLst>
                <a:ext uri="{FF2B5EF4-FFF2-40B4-BE49-F238E27FC236}">
                  <a16:creationId xmlns:a16="http://schemas.microsoft.com/office/drawing/2014/main" id="{771244ED-F1B8-4CBA-BEA7-5D8DCA093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56251" y="1056624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Warehouse outline">
              <a:extLst>
                <a:ext uri="{FF2B5EF4-FFF2-40B4-BE49-F238E27FC236}">
                  <a16:creationId xmlns:a16="http://schemas.microsoft.com/office/drawing/2014/main" id="{3DD0DD07-2F57-4BA5-B32C-9473CC87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96854" y="2483283"/>
              <a:ext cx="689328" cy="689328"/>
            </a:xfrm>
            <a:prstGeom prst="rect">
              <a:avLst/>
            </a:prstGeom>
          </p:spPr>
        </p:pic>
        <p:pic>
          <p:nvPicPr>
            <p:cNvPr id="37" name="Graphic 36" descr="Hill scene outline">
              <a:extLst>
                <a:ext uri="{FF2B5EF4-FFF2-40B4-BE49-F238E27FC236}">
                  <a16:creationId xmlns:a16="http://schemas.microsoft.com/office/drawing/2014/main" id="{3436F561-52F8-4128-8A28-07651D6C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275" y="1209508"/>
              <a:ext cx="1352168" cy="1352168"/>
            </a:xfrm>
            <a:prstGeom prst="rect">
              <a:avLst/>
            </a:prstGeom>
          </p:spPr>
        </p:pic>
        <p:pic>
          <p:nvPicPr>
            <p:cNvPr id="38" name="Graphic 37" descr="Windy outline">
              <a:extLst>
                <a:ext uri="{FF2B5EF4-FFF2-40B4-BE49-F238E27FC236}">
                  <a16:creationId xmlns:a16="http://schemas.microsoft.com/office/drawing/2014/main" id="{0A155943-6943-456A-B5AA-B125B442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1712228" y="1488839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Helicopter outline">
              <a:extLst>
                <a:ext uri="{FF2B5EF4-FFF2-40B4-BE49-F238E27FC236}">
                  <a16:creationId xmlns:a16="http://schemas.microsoft.com/office/drawing/2014/main" id="{9D371604-D840-4191-BEDA-368864A01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78328" y="2181821"/>
              <a:ext cx="294199" cy="320978"/>
            </a:xfrm>
            <a:prstGeom prst="rect">
              <a:avLst/>
            </a:prstGeom>
          </p:spPr>
        </p:pic>
        <p:pic>
          <p:nvPicPr>
            <p:cNvPr id="41" name="Graphic 40" descr="Helicopter with solid fill">
              <a:extLst>
                <a:ext uri="{FF2B5EF4-FFF2-40B4-BE49-F238E27FC236}">
                  <a16:creationId xmlns:a16="http://schemas.microsoft.com/office/drawing/2014/main" id="{980272EE-C97F-49FB-9F26-A643F208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09410" y="2404478"/>
              <a:ext cx="279994" cy="279994"/>
            </a:xfrm>
            <a:prstGeom prst="rect">
              <a:avLst/>
            </a:prstGeom>
          </p:spPr>
        </p:pic>
        <p:pic>
          <p:nvPicPr>
            <p:cNvPr id="42" name="Graphic 41" descr="Helicopter with solid fill">
              <a:extLst>
                <a:ext uri="{FF2B5EF4-FFF2-40B4-BE49-F238E27FC236}">
                  <a16:creationId xmlns:a16="http://schemas.microsoft.com/office/drawing/2014/main" id="{C6325271-4602-4473-93F8-B82615BEC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2278469" y="1247337"/>
              <a:ext cx="481961" cy="499839"/>
            </a:xfrm>
            <a:prstGeom prst="rect">
              <a:avLst/>
            </a:prstGeom>
          </p:spPr>
        </p:pic>
        <p:pic>
          <p:nvPicPr>
            <p:cNvPr id="43" name="Graphic 42" descr="Warehouse outline">
              <a:extLst>
                <a:ext uri="{FF2B5EF4-FFF2-40B4-BE49-F238E27FC236}">
                  <a16:creationId xmlns:a16="http://schemas.microsoft.com/office/drawing/2014/main" id="{877F6CED-6A77-4949-A978-2EE071CC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59576" y="2476748"/>
              <a:ext cx="689328" cy="689328"/>
            </a:xfrm>
            <a:prstGeom prst="rect">
              <a:avLst/>
            </a:prstGeom>
          </p:spPr>
        </p:pic>
        <p:pic>
          <p:nvPicPr>
            <p:cNvPr id="44" name="Graphic 43" descr="Warehouse outline">
              <a:extLst>
                <a:ext uri="{FF2B5EF4-FFF2-40B4-BE49-F238E27FC236}">
                  <a16:creationId xmlns:a16="http://schemas.microsoft.com/office/drawing/2014/main" id="{0E8CDAEC-9C66-4B1F-9B1C-1BE810CC9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72982" y="2455184"/>
              <a:ext cx="689328" cy="689328"/>
            </a:xfrm>
            <a:prstGeom prst="rect">
              <a:avLst/>
            </a:prstGeom>
          </p:spPr>
        </p:pic>
        <p:pic>
          <p:nvPicPr>
            <p:cNvPr id="45" name="Graphic 44" descr="Helicopter with solid fill">
              <a:extLst>
                <a:ext uri="{FF2B5EF4-FFF2-40B4-BE49-F238E27FC236}">
                  <a16:creationId xmlns:a16="http://schemas.microsoft.com/office/drawing/2014/main" id="{1868CC9B-2BE5-4B0D-B2E5-E22C7006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631731" y="2499553"/>
              <a:ext cx="253700" cy="279994"/>
            </a:xfrm>
            <a:prstGeom prst="rect">
              <a:avLst/>
            </a:prstGeom>
          </p:spPr>
        </p:pic>
        <p:pic>
          <p:nvPicPr>
            <p:cNvPr id="46" name="Graphic 45" descr="Helicopter with solid fill">
              <a:extLst>
                <a:ext uri="{FF2B5EF4-FFF2-40B4-BE49-F238E27FC236}">
                  <a16:creationId xmlns:a16="http://schemas.microsoft.com/office/drawing/2014/main" id="{1E1A451B-9A57-4BA1-B9B6-7F61007D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4274" y="2150476"/>
              <a:ext cx="279994" cy="279994"/>
            </a:xfrm>
            <a:prstGeom prst="rect">
              <a:avLst/>
            </a:prstGeom>
          </p:spPr>
        </p:pic>
        <p:pic>
          <p:nvPicPr>
            <p:cNvPr id="48" name="Graphic 47" descr="Helicopter outline">
              <a:extLst>
                <a:ext uri="{FF2B5EF4-FFF2-40B4-BE49-F238E27FC236}">
                  <a16:creationId xmlns:a16="http://schemas.microsoft.com/office/drawing/2014/main" id="{379F9FD6-33DF-488F-B1AC-5687CAA7D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43841" y="1154915"/>
              <a:ext cx="283485" cy="320978"/>
            </a:xfrm>
            <a:prstGeom prst="rect">
              <a:avLst/>
            </a:prstGeom>
          </p:spPr>
        </p:pic>
        <p:pic>
          <p:nvPicPr>
            <p:cNvPr id="49" name="Graphic 48" descr="Helicopter with solid fill">
              <a:extLst>
                <a:ext uri="{FF2B5EF4-FFF2-40B4-BE49-F238E27FC236}">
                  <a16:creationId xmlns:a16="http://schemas.microsoft.com/office/drawing/2014/main" id="{CF331D06-5706-4195-A1E9-50AF3A982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961928" y="2343286"/>
              <a:ext cx="224966" cy="279994"/>
            </a:xfrm>
            <a:prstGeom prst="rect">
              <a:avLst/>
            </a:prstGeom>
          </p:spPr>
        </p:pic>
        <p:pic>
          <p:nvPicPr>
            <p:cNvPr id="50" name="Graphic 49" descr="Helicopter outline">
              <a:extLst>
                <a:ext uri="{FF2B5EF4-FFF2-40B4-BE49-F238E27FC236}">
                  <a16:creationId xmlns:a16="http://schemas.microsoft.com/office/drawing/2014/main" id="{BCE8E725-3E40-4E7F-96F1-19D8F0087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954" y="2400355"/>
              <a:ext cx="246321" cy="320978"/>
            </a:xfrm>
            <a:prstGeom prst="rect">
              <a:avLst/>
            </a:prstGeom>
          </p:spPr>
        </p:pic>
        <p:pic>
          <p:nvPicPr>
            <p:cNvPr id="74" name="Graphic 73" descr="Quadcopter with solid fill">
              <a:extLst>
                <a:ext uri="{FF2B5EF4-FFF2-40B4-BE49-F238E27FC236}">
                  <a16:creationId xmlns:a16="http://schemas.microsoft.com/office/drawing/2014/main" id="{13CD95FC-2D70-495D-B982-B682736B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4283636" y="1595132"/>
              <a:ext cx="372595" cy="372595"/>
            </a:xfrm>
            <a:prstGeom prst="rect">
              <a:avLst/>
            </a:prstGeom>
          </p:spPr>
        </p:pic>
        <p:pic>
          <p:nvPicPr>
            <p:cNvPr id="76" name="Graphic 75" descr="Quadcopter outline">
              <a:extLst>
                <a:ext uri="{FF2B5EF4-FFF2-40B4-BE49-F238E27FC236}">
                  <a16:creationId xmlns:a16="http://schemas.microsoft.com/office/drawing/2014/main" id="{25E912A2-FE3E-497B-9720-DACF6C89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259303" y="2170146"/>
              <a:ext cx="415751" cy="415751"/>
            </a:xfrm>
            <a:prstGeom prst="rect">
              <a:avLst/>
            </a:prstGeom>
          </p:spPr>
        </p:pic>
        <p:pic>
          <p:nvPicPr>
            <p:cNvPr id="77" name="Graphic 76" descr="Quadcopter outline">
              <a:extLst>
                <a:ext uri="{FF2B5EF4-FFF2-40B4-BE49-F238E27FC236}">
                  <a16:creationId xmlns:a16="http://schemas.microsoft.com/office/drawing/2014/main" id="{55F09A2B-F414-4612-A822-6C05E701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956269" y="2383947"/>
              <a:ext cx="382640" cy="382640"/>
            </a:xfrm>
            <a:prstGeom prst="rect">
              <a:avLst/>
            </a:prstGeom>
          </p:spPr>
        </p:pic>
        <p:pic>
          <p:nvPicPr>
            <p:cNvPr id="78" name="Graphic 77" descr="Quadcopter outline">
              <a:extLst>
                <a:ext uri="{FF2B5EF4-FFF2-40B4-BE49-F238E27FC236}">
                  <a16:creationId xmlns:a16="http://schemas.microsoft.com/office/drawing/2014/main" id="{BF1A781C-F9B4-4128-BDAE-EFE905446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316958" y="2319517"/>
              <a:ext cx="372596" cy="372596"/>
            </a:xfrm>
            <a:prstGeom prst="rect">
              <a:avLst/>
            </a:prstGeom>
          </p:spPr>
        </p:pic>
        <p:pic>
          <p:nvPicPr>
            <p:cNvPr id="79" name="Graphic 78" descr="Quadcopter with solid fill">
              <a:extLst>
                <a:ext uri="{FF2B5EF4-FFF2-40B4-BE49-F238E27FC236}">
                  <a16:creationId xmlns:a16="http://schemas.microsoft.com/office/drawing/2014/main" id="{4FFAD990-066E-4AAD-91AF-6069273C2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79601" y="1958912"/>
              <a:ext cx="372595" cy="372595"/>
            </a:xfrm>
            <a:prstGeom prst="rect">
              <a:avLst/>
            </a:prstGeom>
          </p:spPr>
        </p:pic>
        <p:pic>
          <p:nvPicPr>
            <p:cNvPr id="80" name="Graphic 79" descr="Quadcopter with solid fill">
              <a:extLst>
                <a:ext uri="{FF2B5EF4-FFF2-40B4-BE49-F238E27FC236}">
                  <a16:creationId xmlns:a16="http://schemas.microsoft.com/office/drawing/2014/main" id="{C76C0CF6-B7CE-4C02-9B13-B079D7AC5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flipH="1">
              <a:off x="160715" y="2750959"/>
              <a:ext cx="372595" cy="372595"/>
            </a:xfrm>
            <a:prstGeom prst="rect">
              <a:avLst/>
            </a:prstGeom>
          </p:spPr>
        </p:pic>
        <p:pic>
          <p:nvPicPr>
            <p:cNvPr id="81" name="Graphic 80" descr="Quadcopter with solid fill">
              <a:extLst>
                <a:ext uri="{FF2B5EF4-FFF2-40B4-BE49-F238E27FC236}">
                  <a16:creationId xmlns:a16="http://schemas.microsoft.com/office/drawing/2014/main" id="{F32ACB91-2D67-488D-AD03-8E48CA08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351719" y="2758013"/>
              <a:ext cx="372595" cy="372595"/>
            </a:xfrm>
            <a:prstGeom prst="rect">
              <a:avLst/>
            </a:prstGeom>
          </p:spPr>
        </p:pic>
      </p:grpSp>
      <p:sp>
        <p:nvSpPr>
          <p:cNvPr id="64" name="Content Placeholder 5">
            <a:extLst>
              <a:ext uri="{FF2B5EF4-FFF2-40B4-BE49-F238E27FC236}">
                <a16:creationId xmlns:a16="http://schemas.microsoft.com/office/drawing/2014/main" id="{83465AB9-D371-4B25-BED9-73F722A51362}"/>
              </a:ext>
            </a:extLst>
          </p:cNvPr>
          <p:cNvSpPr txBox="1">
            <a:spLocks/>
          </p:cNvSpPr>
          <p:nvPr/>
        </p:nvSpPr>
        <p:spPr>
          <a:xfrm>
            <a:off x="2086182" y="3136268"/>
            <a:ext cx="3801477" cy="620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b="1" dirty="0"/>
              <a:t>UAM System of Systems</a:t>
            </a:r>
          </a:p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sz="1800" dirty="0"/>
              <a:t>Capabilities evolve over time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3B7ACA-EB98-483C-A8C7-B90F907486A1}"/>
              </a:ext>
            </a:extLst>
          </p:cNvPr>
          <p:cNvGrpSpPr/>
          <p:nvPr/>
        </p:nvGrpSpPr>
        <p:grpSpPr>
          <a:xfrm rot="16200000">
            <a:off x="8753479" y="-1755838"/>
            <a:ext cx="697156" cy="5809031"/>
            <a:chOff x="5747421" y="701642"/>
            <a:chExt cx="697156" cy="5809031"/>
          </a:xfrm>
        </p:grpSpPr>
        <p:sp>
          <p:nvSpPr>
            <p:cNvPr id="36" name="Arrow: Notched Right 35">
              <a:extLst>
                <a:ext uri="{FF2B5EF4-FFF2-40B4-BE49-F238E27FC236}">
                  <a16:creationId xmlns:a16="http://schemas.microsoft.com/office/drawing/2014/main" id="{9E6E5CA3-0982-4C17-9AB5-6A967EEF9383}"/>
                </a:ext>
              </a:extLst>
            </p:cNvPr>
            <p:cNvSpPr/>
            <p:nvPr/>
          </p:nvSpPr>
          <p:spPr>
            <a:xfrm rot="5400000">
              <a:off x="3371968" y="3510002"/>
              <a:ext cx="5448063" cy="553280"/>
            </a:xfrm>
            <a:prstGeom prst="notchedRightArrow">
              <a:avLst>
                <a:gd name="adj1" fmla="val 100000"/>
                <a:gd name="adj2" fmla="val 54225"/>
              </a:avLst>
            </a:prstGeom>
            <a:gradFill flip="none" rotWithShape="1">
              <a:gsLst>
                <a:gs pos="6000">
                  <a:schemeClr val="tx2">
                    <a:lumMod val="75000"/>
                  </a:schemeClr>
                </a:gs>
                <a:gs pos="49000">
                  <a:schemeClr val="tx2">
                    <a:lumMod val="60000"/>
                    <a:lumOff val="40000"/>
                  </a:schemeClr>
                </a:gs>
                <a:gs pos="62000">
                  <a:srgbClr val="88CCEE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45142CB8-9D20-4455-9515-0C91463DF8B0}"/>
                </a:ext>
              </a:extLst>
            </p:cNvPr>
            <p:cNvSpPr/>
            <p:nvPr/>
          </p:nvSpPr>
          <p:spPr>
            <a:xfrm>
              <a:off x="5747421" y="701642"/>
              <a:ext cx="697156" cy="721935"/>
            </a:xfrm>
            <a:prstGeom prst="diamond">
              <a:avLst/>
            </a:prstGeom>
            <a:gradFill>
              <a:gsLst>
                <a:gs pos="0">
                  <a:srgbClr val="66CCEE"/>
                </a:gs>
                <a:gs pos="100000">
                  <a:schemeClr val="bg1"/>
                </a:gs>
              </a:gsLst>
            </a:gra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51" name="Content Placeholder 5">
            <a:extLst>
              <a:ext uri="{FF2B5EF4-FFF2-40B4-BE49-F238E27FC236}">
                <a16:creationId xmlns:a16="http://schemas.microsoft.com/office/drawing/2014/main" id="{B8C45B99-4A25-4B68-945A-5B4B84773E87}"/>
              </a:ext>
            </a:extLst>
          </p:cNvPr>
          <p:cNvSpPr txBox="1">
            <a:spLocks/>
          </p:cNvSpPr>
          <p:nvPr/>
        </p:nvSpPr>
        <p:spPr>
          <a:xfrm>
            <a:off x="5954628" y="1985706"/>
            <a:ext cx="1608222" cy="6892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000" u="sng" dirty="0"/>
              <a:t>UML-1:</a:t>
            </a:r>
            <a:r>
              <a:rPr lang="en-US" sz="2000" b="1" u="sng" dirty="0"/>
              <a:t> </a:t>
            </a:r>
            <a:r>
              <a:rPr lang="en-US" sz="2000" u="sng" dirty="0"/>
              <a:t>Pre-Operational</a:t>
            </a:r>
          </a:p>
        </p:txBody>
      </p:sp>
      <p:sp>
        <p:nvSpPr>
          <p:cNvPr id="54" name="Content Placeholder 5">
            <a:extLst>
              <a:ext uri="{FF2B5EF4-FFF2-40B4-BE49-F238E27FC236}">
                <a16:creationId xmlns:a16="http://schemas.microsoft.com/office/drawing/2014/main" id="{41AFE32B-C574-4E3A-91C3-FB1473923519}"/>
              </a:ext>
            </a:extLst>
          </p:cNvPr>
          <p:cNvSpPr txBox="1">
            <a:spLocks/>
          </p:cNvSpPr>
          <p:nvPr/>
        </p:nvSpPr>
        <p:spPr>
          <a:xfrm>
            <a:off x="6370156" y="2692484"/>
            <a:ext cx="2788239" cy="1048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000" u="sng" dirty="0"/>
              <a:t>UML-2:</a:t>
            </a:r>
            <a:r>
              <a:rPr lang="en-US" sz="2000" b="1" u="sng" dirty="0"/>
              <a:t> </a:t>
            </a:r>
            <a:r>
              <a:rPr lang="en-US" sz="2000" u="sng" dirty="0"/>
              <a:t>Initial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200" dirty="0"/>
              <a:t>eVTOL introduced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200" dirty="0"/>
              <a:t>Initial Data Collection</a:t>
            </a:r>
            <a:endParaRPr lang="en-US" sz="2400" u="sng" dirty="0"/>
          </a:p>
        </p:txBody>
      </p:sp>
      <p:sp>
        <p:nvSpPr>
          <p:cNvPr id="55" name="Content Placeholder 5">
            <a:extLst>
              <a:ext uri="{FF2B5EF4-FFF2-40B4-BE49-F238E27FC236}">
                <a16:creationId xmlns:a16="http://schemas.microsoft.com/office/drawing/2014/main" id="{B423BBF6-D82D-44E5-8D82-BCA16E9588A5}"/>
              </a:ext>
            </a:extLst>
          </p:cNvPr>
          <p:cNvSpPr txBox="1">
            <a:spLocks/>
          </p:cNvSpPr>
          <p:nvPr/>
        </p:nvSpPr>
        <p:spPr>
          <a:xfrm>
            <a:off x="7161742" y="3874494"/>
            <a:ext cx="3211517" cy="1275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000" u="sng" dirty="0"/>
              <a:t>UML-3:</a:t>
            </a:r>
            <a:r>
              <a:rPr lang="en-US" sz="2000" b="1" u="sng" dirty="0"/>
              <a:t> </a:t>
            </a:r>
            <a:r>
              <a:rPr lang="en-US" sz="2000" u="sng" dirty="0"/>
              <a:t>Transition and Growth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200" dirty="0"/>
              <a:t>Vertiports, PSUs new airspace constructs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200" dirty="0"/>
              <a:t>Extensive data collection</a:t>
            </a:r>
          </a:p>
        </p:txBody>
      </p:sp>
      <p:sp>
        <p:nvSpPr>
          <p:cNvPr id="56" name="Content Placeholder 5">
            <a:extLst>
              <a:ext uri="{FF2B5EF4-FFF2-40B4-BE49-F238E27FC236}">
                <a16:creationId xmlns:a16="http://schemas.microsoft.com/office/drawing/2014/main" id="{BE78D712-8956-40EF-A006-69513D24559A}"/>
              </a:ext>
            </a:extLst>
          </p:cNvPr>
          <p:cNvSpPr txBox="1">
            <a:spLocks/>
          </p:cNvSpPr>
          <p:nvPr/>
        </p:nvSpPr>
        <p:spPr>
          <a:xfrm>
            <a:off x="7814598" y="5276303"/>
            <a:ext cx="4377402" cy="1095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>
              <a:spcBef>
                <a:spcPts val="1200"/>
              </a:spcBef>
              <a:buNone/>
            </a:pPr>
            <a:r>
              <a:rPr lang="en-US" sz="2000" u="sng" dirty="0"/>
              <a:t>UML-4:</a:t>
            </a:r>
            <a:r>
              <a:rPr lang="en-US" sz="2000" b="1" u="sng" dirty="0"/>
              <a:t> </a:t>
            </a:r>
            <a:r>
              <a:rPr lang="en-US" sz="2000" u="sng" dirty="0"/>
              <a:t>New Predetermined Separator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200" dirty="0"/>
              <a:t>New mode of operation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200" dirty="0"/>
              <a:t>ATC is not the separator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66DD04-2806-4BC4-B063-DDAC09EB8930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6557218" y="1497256"/>
            <a:ext cx="1292" cy="448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D6205C4-B8A4-4EEB-B3B7-957E77C52E69}"/>
              </a:ext>
            </a:extLst>
          </p:cNvPr>
          <p:cNvCxnSpPr>
            <a:cxnSpLocks/>
          </p:cNvCxnSpPr>
          <p:nvPr/>
        </p:nvCxnSpPr>
        <p:spPr>
          <a:xfrm>
            <a:off x="7751758" y="1251125"/>
            <a:ext cx="0" cy="14238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46A9241-5F93-4A71-94BA-1D300A0C55E0}"/>
              </a:ext>
            </a:extLst>
          </p:cNvPr>
          <p:cNvCxnSpPr>
            <a:cxnSpLocks/>
          </p:cNvCxnSpPr>
          <p:nvPr/>
        </p:nvCxnSpPr>
        <p:spPr>
          <a:xfrm>
            <a:off x="9300745" y="1220024"/>
            <a:ext cx="0" cy="2607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5633A9E-8A40-4D6E-BE49-08A284F8C1A3}"/>
              </a:ext>
            </a:extLst>
          </p:cNvPr>
          <p:cNvCxnSpPr>
            <a:cxnSpLocks/>
          </p:cNvCxnSpPr>
          <p:nvPr/>
        </p:nvCxnSpPr>
        <p:spPr>
          <a:xfrm>
            <a:off x="11445772" y="1271415"/>
            <a:ext cx="0" cy="38911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72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4CE26-15F5-4F55-8F07-505D3AF2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Engineering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772EF-EE68-4C34-BA9C-768F915D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9" name="Graphic 38" descr="City with solid fill">
            <a:extLst>
              <a:ext uri="{FF2B5EF4-FFF2-40B4-BE49-F238E27FC236}">
                <a16:creationId xmlns:a16="http://schemas.microsoft.com/office/drawing/2014/main" id="{867445D7-22C6-4187-A6CD-03B518071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832" y="2319517"/>
            <a:ext cx="914400" cy="914400"/>
          </a:xfrm>
          <a:prstGeom prst="rect">
            <a:avLst/>
          </a:prstGeom>
        </p:spPr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37284A39-DBE3-4D3C-8D56-D021B09EC949}"/>
              </a:ext>
            </a:extLst>
          </p:cNvPr>
          <p:cNvGraphicFramePr>
            <a:graphicFrameLocks noGrp="1"/>
          </p:cNvGraphicFramePr>
          <p:nvPr/>
        </p:nvGraphicFramePr>
        <p:xfrm>
          <a:off x="6953081" y="1180130"/>
          <a:ext cx="2251300" cy="4644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1300">
                  <a:extLst>
                    <a:ext uri="{9D8B030D-6E8A-4147-A177-3AD203B41FA5}">
                      <a16:colId xmlns:a16="http://schemas.microsoft.com/office/drawing/2014/main" val="1927497644"/>
                    </a:ext>
                  </a:extLst>
                </a:gridCol>
              </a:tblGrid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Airspace </a:t>
                      </a:r>
                      <a:r>
                        <a:rPr lang="en-US" err="1"/>
                        <a:t>Mgmt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771814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Airspace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5488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Regulations &amp; Policies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7418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Communications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180892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Navigation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632928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Secured Airspace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565801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Separation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06961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Surveillance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878682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Vertiport 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29766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Weather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2807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AF5DAD-39B6-4ECC-BD74-59F29370A7EE}"/>
              </a:ext>
            </a:extLst>
          </p:cNvPr>
          <p:cNvCxnSpPr/>
          <p:nvPr/>
        </p:nvCxnSpPr>
        <p:spPr>
          <a:xfrm flipV="1">
            <a:off x="5958995" y="1530218"/>
            <a:ext cx="922910" cy="1833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2C2046-4A99-4397-B6B5-10A4950DD61E}"/>
              </a:ext>
            </a:extLst>
          </p:cNvPr>
          <p:cNvCxnSpPr>
            <a:cxnSpLocks/>
          </p:cNvCxnSpPr>
          <p:nvPr/>
        </p:nvCxnSpPr>
        <p:spPr>
          <a:xfrm flipV="1">
            <a:off x="5958995" y="2030057"/>
            <a:ext cx="868157" cy="1333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325E61-F9E9-4727-ACC9-56A8138E91E6}"/>
              </a:ext>
            </a:extLst>
          </p:cNvPr>
          <p:cNvCxnSpPr>
            <a:cxnSpLocks/>
          </p:cNvCxnSpPr>
          <p:nvPr/>
        </p:nvCxnSpPr>
        <p:spPr>
          <a:xfrm flipV="1">
            <a:off x="5958995" y="2419654"/>
            <a:ext cx="864362" cy="943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5D08A2F-52AE-43DD-9267-12F8BF65158B}"/>
              </a:ext>
            </a:extLst>
          </p:cNvPr>
          <p:cNvCxnSpPr>
            <a:cxnSpLocks/>
          </p:cNvCxnSpPr>
          <p:nvPr/>
        </p:nvCxnSpPr>
        <p:spPr>
          <a:xfrm flipV="1">
            <a:off x="5958995" y="2837970"/>
            <a:ext cx="864362" cy="525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7E57D7-659E-4595-A3F4-41D5AC1C408F}"/>
              </a:ext>
            </a:extLst>
          </p:cNvPr>
          <p:cNvCxnSpPr>
            <a:cxnSpLocks/>
          </p:cNvCxnSpPr>
          <p:nvPr/>
        </p:nvCxnSpPr>
        <p:spPr>
          <a:xfrm flipV="1">
            <a:off x="5958995" y="3278208"/>
            <a:ext cx="874797" cy="85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C4BE670-6849-4ADC-85D1-672D9B813FEE}"/>
              </a:ext>
            </a:extLst>
          </p:cNvPr>
          <p:cNvCxnSpPr>
            <a:cxnSpLocks/>
          </p:cNvCxnSpPr>
          <p:nvPr/>
        </p:nvCxnSpPr>
        <p:spPr>
          <a:xfrm>
            <a:off x="5958995" y="3363402"/>
            <a:ext cx="881437" cy="368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D36C02-FC0B-4105-A98F-D4076180200D}"/>
              </a:ext>
            </a:extLst>
          </p:cNvPr>
          <p:cNvCxnSpPr>
            <a:cxnSpLocks/>
          </p:cNvCxnSpPr>
          <p:nvPr/>
        </p:nvCxnSpPr>
        <p:spPr>
          <a:xfrm>
            <a:off x="5958995" y="3363401"/>
            <a:ext cx="881437" cy="764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3ED30F-5894-464B-A530-C4538FD0F14D}"/>
              </a:ext>
            </a:extLst>
          </p:cNvPr>
          <p:cNvCxnSpPr>
            <a:cxnSpLocks/>
          </p:cNvCxnSpPr>
          <p:nvPr/>
        </p:nvCxnSpPr>
        <p:spPr>
          <a:xfrm>
            <a:off x="5969430" y="3359183"/>
            <a:ext cx="871002" cy="1261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C21FDE2-86B4-48B0-AFFF-834AD3CC610F}"/>
              </a:ext>
            </a:extLst>
          </p:cNvPr>
          <p:cNvCxnSpPr>
            <a:cxnSpLocks/>
          </p:cNvCxnSpPr>
          <p:nvPr/>
        </p:nvCxnSpPr>
        <p:spPr>
          <a:xfrm>
            <a:off x="5969430" y="3359182"/>
            <a:ext cx="871002" cy="1715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E0077D6-1CCF-4907-9A5D-CB3DC283C6EF}"/>
              </a:ext>
            </a:extLst>
          </p:cNvPr>
          <p:cNvCxnSpPr>
            <a:cxnSpLocks/>
          </p:cNvCxnSpPr>
          <p:nvPr/>
        </p:nvCxnSpPr>
        <p:spPr>
          <a:xfrm>
            <a:off x="5965635" y="3363400"/>
            <a:ext cx="916270" cy="2159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D45982-B5DF-4D4A-BC5E-03EB8726C0A9}"/>
              </a:ext>
            </a:extLst>
          </p:cNvPr>
          <p:cNvGrpSpPr/>
          <p:nvPr/>
        </p:nvGrpSpPr>
        <p:grpSpPr>
          <a:xfrm>
            <a:off x="160715" y="1056624"/>
            <a:ext cx="5409936" cy="2115987"/>
            <a:chOff x="160715" y="1056624"/>
            <a:chExt cx="5409936" cy="2115987"/>
          </a:xfrm>
        </p:grpSpPr>
        <p:pic>
          <p:nvPicPr>
            <p:cNvPr id="3" name="Graphic 2" descr="Helicopter outline">
              <a:extLst>
                <a:ext uri="{FF2B5EF4-FFF2-40B4-BE49-F238E27FC236}">
                  <a16:creationId xmlns:a16="http://schemas.microsoft.com/office/drawing/2014/main" id="{EB087CD9-94BA-40C9-B3D9-D067B89B0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126576" y="1162849"/>
              <a:ext cx="500933" cy="546529"/>
            </a:xfrm>
            <a:prstGeom prst="rect">
              <a:avLst/>
            </a:prstGeom>
          </p:spPr>
        </p:pic>
        <p:pic>
          <p:nvPicPr>
            <p:cNvPr id="17" name="Graphic 16" descr="Helicopter with solid fill">
              <a:extLst>
                <a:ext uri="{FF2B5EF4-FFF2-40B4-BE49-F238E27FC236}">
                  <a16:creationId xmlns:a16="http://schemas.microsoft.com/office/drawing/2014/main" id="{71B5C461-F929-4383-B785-855B5281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12358" y="1530218"/>
              <a:ext cx="499839" cy="499839"/>
            </a:xfrm>
            <a:prstGeom prst="rect">
              <a:avLst/>
            </a:prstGeom>
          </p:spPr>
        </p:pic>
        <p:pic>
          <p:nvPicPr>
            <p:cNvPr id="21" name="Graphic 20" descr="Hill scene outline">
              <a:extLst>
                <a:ext uri="{FF2B5EF4-FFF2-40B4-BE49-F238E27FC236}">
                  <a16:creationId xmlns:a16="http://schemas.microsoft.com/office/drawing/2014/main" id="{88DCB4D5-2DEC-4CCE-B52C-75DF7B88C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92424" y="1424549"/>
              <a:ext cx="1352168" cy="135216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DC68C0-58C7-4427-AF30-1E398A827B91}"/>
                </a:ext>
              </a:extLst>
            </p:cNvPr>
            <p:cNvSpPr/>
            <p:nvPr/>
          </p:nvSpPr>
          <p:spPr>
            <a:xfrm>
              <a:off x="2664431" y="1419477"/>
              <a:ext cx="464098" cy="49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loud With Lightning And Rain outline">
              <a:extLst>
                <a:ext uri="{FF2B5EF4-FFF2-40B4-BE49-F238E27FC236}">
                  <a16:creationId xmlns:a16="http://schemas.microsoft.com/office/drawing/2014/main" id="{A69E130B-BFAD-42E9-B1C8-C547E881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64431" y="1447680"/>
              <a:ext cx="508883" cy="508883"/>
            </a:xfrm>
            <a:prstGeom prst="rect">
              <a:avLst/>
            </a:prstGeom>
          </p:spPr>
        </p:pic>
        <p:pic>
          <p:nvPicPr>
            <p:cNvPr id="26" name="Graphic 25" descr="City with solid fill">
              <a:extLst>
                <a:ext uri="{FF2B5EF4-FFF2-40B4-BE49-F238E27FC236}">
                  <a16:creationId xmlns:a16="http://schemas.microsoft.com/office/drawing/2014/main" id="{316C77D4-B7C3-439C-AE2A-A7D2FD4B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27650" y="1693276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City outline">
              <a:extLst>
                <a:ext uri="{FF2B5EF4-FFF2-40B4-BE49-F238E27FC236}">
                  <a16:creationId xmlns:a16="http://schemas.microsoft.com/office/drawing/2014/main" id="{440810EB-3119-403A-A1FD-200F79F7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902845" y="1708084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indy outline">
              <a:extLst>
                <a:ext uri="{FF2B5EF4-FFF2-40B4-BE49-F238E27FC236}">
                  <a16:creationId xmlns:a16="http://schemas.microsoft.com/office/drawing/2014/main" id="{771244ED-F1B8-4CBA-BEA7-5D8DCA093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56251" y="1056624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Warehouse outline">
              <a:extLst>
                <a:ext uri="{FF2B5EF4-FFF2-40B4-BE49-F238E27FC236}">
                  <a16:creationId xmlns:a16="http://schemas.microsoft.com/office/drawing/2014/main" id="{3DD0DD07-2F57-4BA5-B32C-9473CC87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96854" y="2483283"/>
              <a:ext cx="689328" cy="689328"/>
            </a:xfrm>
            <a:prstGeom prst="rect">
              <a:avLst/>
            </a:prstGeom>
          </p:spPr>
        </p:pic>
        <p:pic>
          <p:nvPicPr>
            <p:cNvPr id="37" name="Graphic 36" descr="Hill scene outline">
              <a:extLst>
                <a:ext uri="{FF2B5EF4-FFF2-40B4-BE49-F238E27FC236}">
                  <a16:creationId xmlns:a16="http://schemas.microsoft.com/office/drawing/2014/main" id="{3436F561-52F8-4128-8A28-07651D6C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275" y="1209508"/>
              <a:ext cx="1352168" cy="1352168"/>
            </a:xfrm>
            <a:prstGeom prst="rect">
              <a:avLst/>
            </a:prstGeom>
          </p:spPr>
        </p:pic>
        <p:pic>
          <p:nvPicPr>
            <p:cNvPr id="38" name="Graphic 37" descr="Windy outline">
              <a:extLst>
                <a:ext uri="{FF2B5EF4-FFF2-40B4-BE49-F238E27FC236}">
                  <a16:creationId xmlns:a16="http://schemas.microsoft.com/office/drawing/2014/main" id="{0A155943-6943-456A-B5AA-B125B442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1712228" y="1488839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Helicopter outline">
              <a:extLst>
                <a:ext uri="{FF2B5EF4-FFF2-40B4-BE49-F238E27FC236}">
                  <a16:creationId xmlns:a16="http://schemas.microsoft.com/office/drawing/2014/main" id="{9D371604-D840-4191-BEDA-368864A01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78328" y="2181821"/>
              <a:ext cx="294199" cy="320978"/>
            </a:xfrm>
            <a:prstGeom prst="rect">
              <a:avLst/>
            </a:prstGeom>
          </p:spPr>
        </p:pic>
        <p:pic>
          <p:nvPicPr>
            <p:cNvPr id="41" name="Graphic 40" descr="Helicopter with solid fill">
              <a:extLst>
                <a:ext uri="{FF2B5EF4-FFF2-40B4-BE49-F238E27FC236}">
                  <a16:creationId xmlns:a16="http://schemas.microsoft.com/office/drawing/2014/main" id="{980272EE-C97F-49FB-9F26-A643F208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09410" y="2404478"/>
              <a:ext cx="279994" cy="279994"/>
            </a:xfrm>
            <a:prstGeom prst="rect">
              <a:avLst/>
            </a:prstGeom>
          </p:spPr>
        </p:pic>
        <p:pic>
          <p:nvPicPr>
            <p:cNvPr id="42" name="Graphic 41" descr="Helicopter with solid fill">
              <a:extLst>
                <a:ext uri="{FF2B5EF4-FFF2-40B4-BE49-F238E27FC236}">
                  <a16:creationId xmlns:a16="http://schemas.microsoft.com/office/drawing/2014/main" id="{C6325271-4602-4473-93F8-B82615BEC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2278469" y="1247337"/>
              <a:ext cx="481961" cy="499839"/>
            </a:xfrm>
            <a:prstGeom prst="rect">
              <a:avLst/>
            </a:prstGeom>
          </p:spPr>
        </p:pic>
        <p:pic>
          <p:nvPicPr>
            <p:cNvPr id="43" name="Graphic 42" descr="Warehouse outline">
              <a:extLst>
                <a:ext uri="{FF2B5EF4-FFF2-40B4-BE49-F238E27FC236}">
                  <a16:creationId xmlns:a16="http://schemas.microsoft.com/office/drawing/2014/main" id="{877F6CED-6A77-4949-A978-2EE071CC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59576" y="2476748"/>
              <a:ext cx="689328" cy="689328"/>
            </a:xfrm>
            <a:prstGeom prst="rect">
              <a:avLst/>
            </a:prstGeom>
          </p:spPr>
        </p:pic>
        <p:pic>
          <p:nvPicPr>
            <p:cNvPr id="44" name="Graphic 43" descr="Warehouse outline">
              <a:extLst>
                <a:ext uri="{FF2B5EF4-FFF2-40B4-BE49-F238E27FC236}">
                  <a16:creationId xmlns:a16="http://schemas.microsoft.com/office/drawing/2014/main" id="{0E8CDAEC-9C66-4B1F-9B1C-1BE810CC9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72982" y="2455184"/>
              <a:ext cx="689328" cy="689328"/>
            </a:xfrm>
            <a:prstGeom prst="rect">
              <a:avLst/>
            </a:prstGeom>
          </p:spPr>
        </p:pic>
        <p:pic>
          <p:nvPicPr>
            <p:cNvPr id="45" name="Graphic 44" descr="Helicopter with solid fill">
              <a:extLst>
                <a:ext uri="{FF2B5EF4-FFF2-40B4-BE49-F238E27FC236}">
                  <a16:creationId xmlns:a16="http://schemas.microsoft.com/office/drawing/2014/main" id="{1868CC9B-2BE5-4B0D-B2E5-E22C7006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631731" y="2499553"/>
              <a:ext cx="253700" cy="279994"/>
            </a:xfrm>
            <a:prstGeom prst="rect">
              <a:avLst/>
            </a:prstGeom>
          </p:spPr>
        </p:pic>
        <p:pic>
          <p:nvPicPr>
            <p:cNvPr id="46" name="Graphic 45" descr="Helicopter with solid fill">
              <a:extLst>
                <a:ext uri="{FF2B5EF4-FFF2-40B4-BE49-F238E27FC236}">
                  <a16:creationId xmlns:a16="http://schemas.microsoft.com/office/drawing/2014/main" id="{1E1A451B-9A57-4BA1-B9B6-7F61007D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4274" y="2150476"/>
              <a:ext cx="279994" cy="279994"/>
            </a:xfrm>
            <a:prstGeom prst="rect">
              <a:avLst/>
            </a:prstGeom>
          </p:spPr>
        </p:pic>
        <p:pic>
          <p:nvPicPr>
            <p:cNvPr id="48" name="Graphic 47" descr="Helicopter outline">
              <a:extLst>
                <a:ext uri="{FF2B5EF4-FFF2-40B4-BE49-F238E27FC236}">
                  <a16:creationId xmlns:a16="http://schemas.microsoft.com/office/drawing/2014/main" id="{379F9FD6-33DF-488F-B1AC-5687CAA7D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43841" y="1154915"/>
              <a:ext cx="283485" cy="320978"/>
            </a:xfrm>
            <a:prstGeom prst="rect">
              <a:avLst/>
            </a:prstGeom>
          </p:spPr>
        </p:pic>
        <p:pic>
          <p:nvPicPr>
            <p:cNvPr id="49" name="Graphic 48" descr="Helicopter with solid fill">
              <a:extLst>
                <a:ext uri="{FF2B5EF4-FFF2-40B4-BE49-F238E27FC236}">
                  <a16:creationId xmlns:a16="http://schemas.microsoft.com/office/drawing/2014/main" id="{CF331D06-5706-4195-A1E9-50AF3A982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961928" y="2343286"/>
              <a:ext cx="224966" cy="279994"/>
            </a:xfrm>
            <a:prstGeom prst="rect">
              <a:avLst/>
            </a:prstGeom>
          </p:spPr>
        </p:pic>
        <p:pic>
          <p:nvPicPr>
            <p:cNvPr id="50" name="Graphic 49" descr="Helicopter outline">
              <a:extLst>
                <a:ext uri="{FF2B5EF4-FFF2-40B4-BE49-F238E27FC236}">
                  <a16:creationId xmlns:a16="http://schemas.microsoft.com/office/drawing/2014/main" id="{BCE8E725-3E40-4E7F-96F1-19D8F0087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954" y="2400355"/>
              <a:ext cx="246321" cy="320978"/>
            </a:xfrm>
            <a:prstGeom prst="rect">
              <a:avLst/>
            </a:prstGeom>
          </p:spPr>
        </p:pic>
        <p:pic>
          <p:nvPicPr>
            <p:cNvPr id="74" name="Graphic 73" descr="Quadcopter with solid fill">
              <a:extLst>
                <a:ext uri="{FF2B5EF4-FFF2-40B4-BE49-F238E27FC236}">
                  <a16:creationId xmlns:a16="http://schemas.microsoft.com/office/drawing/2014/main" id="{13CD95FC-2D70-495D-B982-B682736B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4283636" y="1595132"/>
              <a:ext cx="372595" cy="372595"/>
            </a:xfrm>
            <a:prstGeom prst="rect">
              <a:avLst/>
            </a:prstGeom>
          </p:spPr>
        </p:pic>
        <p:pic>
          <p:nvPicPr>
            <p:cNvPr id="76" name="Graphic 75" descr="Quadcopter outline">
              <a:extLst>
                <a:ext uri="{FF2B5EF4-FFF2-40B4-BE49-F238E27FC236}">
                  <a16:creationId xmlns:a16="http://schemas.microsoft.com/office/drawing/2014/main" id="{25E912A2-FE3E-497B-9720-DACF6C89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259303" y="2170146"/>
              <a:ext cx="415751" cy="415751"/>
            </a:xfrm>
            <a:prstGeom prst="rect">
              <a:avLst/>
            </a:prstGeom>
          </p:spPr>
        </p:pic>
        <p:pic>
          <p:nvPicPr>
            <p:cNvPr id="77" name="Graphic 76" descr="Quadcopter outline">
              <a:extLst>
                <a:ext uri="{FF2B5EF4-FFF2-40B4-BE49-F238E27FC236}">
                  <a16:creationId xmlns:a16="http://schemas.microsoft.com/office/drawing/2014/main" id="{55F09A2B-F414-4612-A822-6C05E701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956269" y="2383947"/>
              <a:ext cx="382640" cy="382640"/>
            </a:xfrm>
            <a:prstGeom prst="rect">
              <a:avLst/>
            </a:prstGeom>
          </p:spPr>
        </p:pic>
        <p:pic>
          <p:nvPicPr>
            <p:cNvPr id="78" name="Graphic 77" descr="Quadcopter outline">
              <a:extLst>
                <a:ext uri="{FF2B5EF4-FFF2-40B4-BE49-F238E27FC236}">
                  <a16:creationId xmlns:a16="http://schemas.microsoft.com/office/drawing/2014/main" id="{BF1A781C-F9B4-4128-BDAE-EFE905446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316958" y="2319517"/>
              <a:ext cx="372596" cy="372596"/>
            </a:xfrm>
            <a:prstGeom prst="rect">
              <a:avLst/>
            </a:prstGeom>
          </p:spPr>
        </p:pic>
        <p:pic>
          <p:nvPicPr>
            <p:cNvPr id="79" name="Graphic 78" descr="Quadcopter with solid fill">
              <a:extLst>
                <a:ext uri="{FF2B5EF4-FFF2-40B4-BE49-F238E27FC236}">
                  <a16:creationId xmlns:a16="http://schemas.microsoft.com/office/drawing/2014/main" id="{4FFAD990-066E-4AAD-91AF-6069273C2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79601" y="1958912"/>
              <a:ext cx="372595" cy="372595"/>
            </a:xfrm>
            <a:prstGeom prst="rect">
              <a:avLst/>
            </a:prstGeom>
          </p:spPr>
        </p:pic>
        <p:pic>
          <p:nvPicPr>
            <p:cNvPr id="80" name="Graphic 79" descr="Quadcopter with solid fill">
              <a:extLst>
                <a:ext uri="{FF2B5EF4-FFF2-40B4-BE49-F238E27FC236}">
                  <a16:creationId xmlns:a16="http://schemas.microsoft.com/office/drawing/2014/main" id="{C76C0CF6-B7CE-4C02-9B13-B079D7AC5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flipH="1">
              <a:off x="160715" y="2750959"/>
              <a:ext cx="372595" cy="372595"/>
            </a:xfrm>
            <a:prstGeom prst="rect">
              <a:avLst/>
            </a:prstGeom>
          </p:spPr>
        </p:pic>
        <p:pic>
          <p:nvPicPr>
            <p:cNvPr id="81" name="Graphic 80" descr="Quadcopter with solid fill">
              <a:extLst>
                <a:ext uri="{FF2B5EF4-FFF2-40B4-BE49-F238E27FC236}">
                  <a16:creationId xmlns:a16="http://schemas.microsoft.com/office/drawing/2014/main" id="{F32ACB91-2D67-488D-AD03-8E48CA08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351719" y="2758013"/>
              <a:ext cx="372595" cy="372595"/>
            </a:xfrm>
            <a:prstGeom prst="rect">
              <a:avLst/>
            </a:prstGeom>
          </p:spPr>
        </p:pic>
      </p:grpSp>
      <p:sp>
        <p:nvSpPr>
          <p:cNvPr id="47" name="Content Placeholder 5">
            <a:extLst>
              <a:ext uri="{FF2B5EF4-FFF2-40B4-BE49-F238E27FC236}">
                <a16:creationId xmlns:a16="http://schemas.microsoft.com/office/drawing/2014/main" id="{D0C56D33-2274-40A4-9296-2F2AE567F1F0}"/>
              </a:ext>
            </a:extLst>
          </p:cNvPr>
          <p:cNvSpPr txBox="1">
            <a:spLocks/>
          </p:cNvSpPr>
          <p:nvPr/>
        </p:nvSpPr>
        <p:spPr>
          <a:xfrm>
            <a:off x="2086182" y="3136267"/>
            <a:ext cx="3801477" cy="1048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b="1" dirty="0"/>
              <a:t>UAM System of Systems</a:t>
            </a:r>
          </a:p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sz="1800" dirty="0"/>
              <a:t>Enterprise decomposed into 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capabilities that cover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the airspace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5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4CE26-15F5-4F55-8F07-505D3AF2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Engineering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772EF-EE68-4C34-BA9C-768F915D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9" name="Graphic 38" descr="City with solid fill">
            <a:extLst>
              <a:ext uri="{FF2B5EF4-FFF2-40B4-BE49-F238E27FC236}">
                <a16:creationId xmlns:a16="http://schemas.microsoft.com/office/drawing/2014/main" id="{867445D7-22C6-4187-A6CD-03B518071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832" y="2319517"/>
            <a:ext cx="914400" cy="914400"/>
          </a:xfrm>
          <a:prstGeom prst="rect">
            <a:avLst/>
          </a:prstGeom>
        </p:spPr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37284A39-DBE3-4D3C-8D56-D021B09EC949}"/>
              </a:ext>
            </a:extLst>
          </p:cNvPr>
          <p:cNvGraphicFramePr>
            <a:graphicFrameLocks noGrp="1"/>
          </p:cNvGraphicFramePr>
          <p:nvPr/>
        </p:nvGraphicFramePr>
        <p:xfrm>
          <a:off x="6953081" y="1180130"/>
          <a:ext cx="2251300" cy="4644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1300">
                  <a:extLst>
                    <a:ext uri="{9D8B030D-6E8A-4147-A177-3AD203B41FA5}">
                      <a16:colId xmlns:a16="http://schemas.microsoft.com/office/drawing/2014/main" val="1927497644"/>
                    </a:ext>
                  </a:extLst>
                </a:gridCol>
              </a:tblGrid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Airspace </a:t>
                      </a:r>
                      <a:r>
                        <a:rPr lang="en-US" err="1"/>
                        <a:t>Mgmt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771814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Airspace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5488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Regulations &amp; Policies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7418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Communications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180892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Navigation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632928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Secured Airspace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565801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Separation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06961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Surveillance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878682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Vertiport 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29766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Weather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2807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AF5DAD-39B6-4ECC-BD74-59F29370A7EE}"/>
              </a:ext>
            </a:extLst>
          </p:cNvPr>
          <p:cNvCxnSpPr/>
          <p:nvPr/>
        </p:nvCxnSpPr>
        <p:spPr>
          <a:xfrm flipV="1">
            <a:off x="5958995" y="1530218"/>
            <a:ext cx="922910" cy="1833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2C2046-4A99-4397-B6B5-10A4950DD61E}"/>
              </a:ext>
            </a:extLst>
          </p:cNvPr>
          <p:cNvCxnSpPr>
            <a:cxnSpLocks/>
          </p:cNvCxnSpPr>
          <p:nvPr/>
        </p:nvCxnSpPr>
        <p:spPr>
          <a:xfrm flipV="1">
            <a:off x="5958995" y="2030057"/>
            <a:ext cx="868157" cy="1333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325E61-F9E9-4727-ACC9-56A8138E91E6}"/>
              </a:ext>
            </a:extLst>
          </p:cNvPr>
          <p:cNvCxnSpPr>
            <a:cxnSpLocks/>
          </p:cNvCxnSpPr>
          <p:nvPr/>
        </p:nvCxnSpPr>
        <p:spPr>
          <a:xfrm flipV="1">
            <a:off x="5958995" y="2419654"/>
            <a:ext cx="864362" cy="943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5D08A2F-52AE-43DD-9267-12F8BF65158B}"/>
              </a:ext>
            </a:extLst>
          </p:cNvPr>
          <p:cNvCxnSpPr>
            <a:cxnSpLocks/>
          </p:cNvCxnSpPr>
          <p:nvPr/>
        </p:nvCxnSpPr>
        <p:spPr>
          <a:xfrm flipV="1">
            <a:off x="5958995" y="2837970"/>
            <a:ext cx="864362" cy="525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7E57D7-659E-4595-A3F4-41D5AC1C408F}"/>
              </a:ext>
            </a:extLst>
          </p:cNvPr>
          <p:cNvCxnSpPr>
            <a:cxnSpLocks/>
          </p:cNvCxnSpPr>
          <p:nvPr/>
        </p:nvCxnSpPr>
        <p:spPr>
          <a:xfrm flipV="1">
            <a:off x="5958995" y="3278208"/>
            <a:ext cx="874797" cy="85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C4BE670-6849-4ADC-85D1-672D9B813FEE}"/>
              </a:ext>
            </a:extLst>
          </p:cNvPr>
          <p:cNvCxnSpPr>
            <a:cxnSpLocks/>
          </p:cNvCxnSpPr>
          <p:nvPr/>
        </p:nvCxnSpPr>
        <p:spPr>
          <a:xfrm>
            <a:off x="5958995" y="3363402"/>
            <a:ext cx="881437" cy="368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D36C02-FC0B-4105-A98F-D4076180200D}"/>
              </a:ext>
            </a:extLst>
          </p:cNvPr>
          <p:cNvCxnSpPr>
            <a:cxnSpLocks/>
          </p:cNvCxnSpPr>
          <p:nvPr/>
        </p:nvCxnSpPr>
        <p:spPr>
          <a:xfrm>
            <a:off x="5958995" y="3363401"/>
            <a:ext cx="881437" cy="764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3ED30F-5894-464B-A530-C4538FD0F14D}"/>
              </a:ext>
            </a:extLst>
          </p:cNvPr>
          <p:cNvCxnSpPr>
            <a:cxnSpLocks/>
          </p:cNvCxnSpPr>
          <p:nvPr/>
        </p:nvCxnSpPr>
        <p:spPr>
          <a:xfrm>
            <a:off x="5969430" y="3359183"/>
            <a:ext cx="871002" cy="1261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C21FDE2-86B4-48B0-AFFF-834AD3CC610F}"/>
              </a:ext>
            </a:extLst>
          </p:cNvPr>
          <p:cNvCxnSpPr>
            <a:cxnSpLocks/>
          </p:cNvCxnSpPr>
          <p:nvPr/>
        </p:nvCxnSpPr>
        <p:spPr>
          <a:xfrm>
            <a:off x="5969430" y="3359182"/>
            <a:ext cx="871002" cy="1715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E0077D6-1CCF-4907-9A5D-CB3DC283C6EF}"/>
              </a:ext>
            </a:extLst>
          </p:cNvPr>
          <p:cNvCxnSpPr>
            <a:cxnSpLocks/>
          </p:cNvCxnSpPr>
          <p:nvPr/>
        </p:nvCxnSpPr>
        <p:spPr>
          <a:xfrm>
            <a:off x="5965635" y="3363400"/>
            <a:ext cx="916270" cy="2159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D45982-B5DF-4D4A-BC5E-03EB8726C0A9}"/>
              </a:ext>
            </a:extLst>
          </p:cNvPr>
          <p:cNvGrpSpPr/>
          <p:nvPr/>
        </p:nvGrpSpPr>
        <p:grpSpPr>
          <a:xfrm>
            <a:off x="160715" y="1056624"/>
            <a:ext cx="5409936" cy="2115987"/>
            <a:chOff x="160715" y="1056624"/>
            <a:chExt cx="5409936" cy="2115987"/>
          </a:xfrm>
        </p:grpSpPr>
        <p:pic>
          <p:nvPicPr>
            <p:cNvPr id="3" name="Graphic 2" descr="Helicopter outline">
              <a:extLst>
                <a:ext uri="{FF2B5EF4-FFF2-40B4-BE49-F238E27FC236}">
                  <a16:creationId xmlns:a16="http://schemas.microsoft.com/office/drawing/2014/main" id="{EB087CD9-94BA-40C9-B3D9-D067B89B0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126576" y="1162849"/>
              <a:ext cx="500933" cy="546529"/>
            </a:xfrm>
            <a:prstGeom prst="rect">
              <a:avLst/>
            </a:prstGeom>
          </p:spPr>
        </p:pic>
        <p:pic>
          <p:nvPicPr>
            <p:cNvPr id="17" name="Graphic 16" descr="Helicopter with solid fill">
              <a:extLst>
                <a:ext uri="{FF2B5EF4-FFF2-40B4-BE49-F238E27FC236}">
                  <a16:creationId xmlns:a16="http://schemas.microsoft.com/office/drawing/2014/main" id="{71B5C461-F929-4383-B785-855B5281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12358" y="1530218"/>
              <a:ext cx="499839" cy="499839"/>
            </a:xfrm>
            <a:prstGeom prst="rect">
              <a:avLst/>
            </a:prstGeom>
          </p:spPr>
        </p:pic>
        <p:pic>
          <p:nvPicPr>
            <p:cNvPr id="21" name="Graphic 20" descr="Hill scene outline">
              <a:extLst>
                <a:ext uri="{FF2B5EF4-FFF2-40B4-BE49-F238E27FC236}">
                  <a16:creationId xmlns:a16="http://schemas.microsoft.com/office/drawing/2014/main" id="{88DCB4D5-2DEC-4CCE-B52C-75DF7B88C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92424" y="1424549"/>
              <a:ext cx="1352168" cy="135216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DC68C0-58C7-4427-AF30-1E398A827B91}"/>
                </a:ext>
              </a:extLst>
            </p:cNvPr>
            <p:cNvSpPr/>
            <p:nvPr/>
          </p:nvSpPr>
          <p:spPr>
            <a:xfrm>
              <a:off x="2664431" y="1419477"/>
              <a:ext cx="464098" cy="49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loud With Lightning And Rain outline">
              <a:extLst>
                <a:ext uri="{FF2B5EF4-FFF2-40B4-BE49-F238E27FC236}">
                  <a16:creationId xmlns:a16="http://schemas.microsoft.com/office/drawing/2014/main" id="{A69E130B-BFAD-42E9-B1C8-C547E881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64431" y="1447680"/>
              <a:ext cx="508883" cy="508883"/>
            </a:xfrm>
            <a:prstGeom prst="rect">
              <a:avLst/>
            </a:prstGeom>
          </p:spPr>
        </p:pic>
        <p:pic>
          <p:nvPicPr>
            <p:cNvPr id="26" name="Graphic 25" descr="City with solid fill">
              <a:extLst>
                <a:ext uri="{FF2B5EF4-FFF2-40B4-BE49-F238E27FC236}">
                  <a16:creationId xmlns:a16="http://schemas.microsoft.com/office/drawing/2014/main" id="{316C77D4-B7C3-439C-AE2A-A7D2FD4B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27650" y="1693276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City outline">
              <a:extLst>
                <a:ext uri="{FF2B5EF4-FFF2-40B4-BE49-F238E27FC236}">
                  <a16:creationId xmlns:a16="http://schemas.microsoft.com/office/drawing/2014/main" id="{440810EB-3119-403A-A1FD-200F79F7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902845" y="1708084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indy outline">
              <a:extLst>
                <a:ext uri="{FF2B5EF4-FFF2-40B4-BE49-F238E27FC236}">
                  <a16:creationId xmlns:a16="http://schemas.microsoft.com/office/drawing/2014/main" id="{771244ED-F1B8-4CBA-BEA7-5D8DCA093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56251" y="1056624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Warehouse outline">
              <a:extLst>
                <a:ext uri="{FF2B5EF4-FFF2-40B4-BE49-F238E27FC236}">
                  <a16:creationId xmlns:a16="http://schemas.microsoft.com/office/drawing/2014/main" id="{3DD0DD07-2F57-4BA5-B32C-9473CC87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96854" y="2483283"/>
              <a:ext cx="689328" cy="689328"/>
            </a:xfrm>
            <a:prstGeom prst="rect">
              <a:avLst/>
            </a:prstGeom>
          </p:spPr>
        </p:pic>
        <p:pic>
          <p:nvPicPr>
            <p:cNvPr id="37" name="Graphic 36" descr="Hill scene outline">
              <a:extLst>
                <a:ext uri="{FF2B5EF4-FFF2-40B4-BE49-F238E27FC236}">
                  <a16:creationId xmlns:a16="http://schemas.microsoft.com/office/drawing/2014/main" id="{3436F561-52F8-4128-8A28-07651D6C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275" y="1209508"/>
              <a:ext cx="1352168" cy="1352168"/>
            </a:xfrm>
            <a:prstGeom prst="rect">
              <a:avLst/>
            </a:prstGeom>
          </p:spPr>
        </p:pic>
        <p:pic>
          <p:nvPicPr>
            <p:cNvPr id="38" name="Graphic 37" descr="Windy outline">
              <a:extLst>
                <a:ext uri="{FF2B5EF4-FFF2-40B4-BE49-F238E27FC236}">
                  <a16:creationId xmlns:a16="http://schemas.microsoft.com/office/drawing/2014/main" id="{0A155943-6943-456A-B5AA-B125B442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1712228" y="1488839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Helicopter outline">
              <a:extLst>
                <a:ext uri="{FF2B5EF4-FFF2-40B4-BE49-F238E27FC236}">
                  <a16:creationId xmlns:a16="http://schemas.microsoft.com/office/drawing/2014/main" id="{9D371604-D840-4191-BEDA-368864A01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78328" y="2181821"/>
              <a:ext cx="294199" cy="320978"/>
            </a:xfrm>
            <a:prstGeom prst="rect">
              <a:avLst/>
            </a:prstGeom>
          </p:spPr>
        </p:pic>
        <p:pic>
          <p:nvPicPr>
            <p:cNvPr id="41" name="Graphic 40" descr="Helicopter with solid fill">
              <a:extLst>
                <a:ext uri="{FF2B5EF4-FFF2-40B4-BE49-F238E27FC236}">
                  <a16:creationId xmlns:a16="http://schemas.microsoft.com/office/drawing/2014/main" id="{980272EE-C97F-49FB-9F26-A643F208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09410" y="2404478"/>
              <a:ext cx="279994" cy="279994"/>
            </a:xfrm>
            <a:prstGeom prst="rect">
              <a:avLst/>
            </a:prstGeom>
          </p:spPr>
        </p:pic>
        <p:pic>
          <p:nvPicPr>
            <p:cNvPr id="42" name="Graphic 41" descr="Helicopter with solid fill">
              <a:extLst>
                <a:ext uri="{FF2B5EF4-FFF2-40B4-BE49-F238E27FC236}">
                  <a16:creationId xmlns:a16="http://schemas.microsoft.com/office/drawing/2014/main" id="{C6325271-4602-4473-93F8-B82615BEC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2278469" y="1247337"/>
              <a:ext cx="481961" cy="499839"/>
            </a:xfrm>
            <a:prstGeom prst="rect">
              <a:avLst/>
            </a:prstGeom>
          </p:spPr>
        </p:pic>
        <p:pic>
          <p:nvPicPr>
            <p:cNvPr id="43" name="Graphic 42" descr="Warehouse outline">
              <a:extLst>
                <a:ext uri="{FF2B5EF4-FFF2-40B4-BE49-F238E27FC236}">
                  <a16:creationId xmlns:a16="http://schemas.microsoft.com/office/drawing/2014/main" id="{877F6CED-6A77-4949-A978-2EE071CC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59576" y="2476748"/>
              <a:ext cx="689328" cy="689328"/>
            </a:xfrm>
            <a:prstGeom prst="rect">
              <a:avLst/>
            </a:prstGeom>
          </p:spPr>
        </p:pic>
        <p:pic>
          <p:nvPicPr>
            <p:cNvPr id="44" name="Graphic 43" descr="Warehouse outline">
              <a:extLst>
                <a:ext uri="{FF2B5EF4-FFF2-40B4-BE49-F238E27FC236}">
                  <a16:creationId xmlns:a16="http://schemas.microsoft.com/office/drawing/2014/main" id="{0E8CDAEC-9C66-4B1F-9B1C-1BE810CC9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72982" y="2455184"/>
              <a:ext cx="689328" cy="689328"/>
            </a:xfrm>
            <a:prstGeom prst="rect">
              <a:avLst/>
            </a:prstGeom>
          </p:spPr>
        </p:pic>
        <p:pic>
          <p:nvPicPr>
            <p:cNvPr id="45" name="Graphic 44" descr="Helicopter with solid fill">
              <a:extLst>
                <a:ext uri="{FF2B5EF4-FFF2-40B4-BE49-F238E27FC236}">
                  <a16:creationId xmlns:a16="http://schemas.microsoft.com/office/drawing/2014/main" id="{1868CC9B-2BE5-4B0D-B2E5-E22C7006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631731" y="2499553"/>
              <a:ext cx="253700" cy="279994"/>
            </a:xfrm>
            <a:prstGeom prst="rect">
              <a:avLst/>
            </a:prstGeom>
          </p:spPr>
        </p:pic>
        <p:pic>
          <p:nvPicPr>
            <p:cNvPr id="46" name="Graphic 45" descr="Helicopter with solid fill">
              <a:extLst>
                <a:ext uri="{FF2B5EF4-FFF2-40B4-BE49-F238E27FC236}">
                  <a16:creationId xmlns:a16="http://schemas.microsoft.com/office/drawing/2014/main" id="{1E1A451B-9A57-4BA1-B9B6-7F61007D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4274" y="2150476"/>
              <a:ext cx="279994" cy="279994"/>
            </a:xfrm>
            <a:prstGeom prst="rect">
              <a:avLst/>
            </a:prstGeom>
          </p:spPr>
        </p:pic>
        <p:pic>
          <p:nvPicPr>
            <p:cNvPr id="48" name="Graphic 47" descr="Helicopter outline">
              <a:extLst>
                <a:ext uri="{FF2B5EF4-FFF2-40B4-BE49-F238E27FC236}">
                  <a16:creationId xmlns:a16="http://schemas.microsoft.com/office/drawing/2014/main" id="{379F9FD6-33DF-488F-B1AC-5687CAA7D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43841" y="1154915"/>
              <a:ext cx="283485" cy="320978"/>
            </a:xfrm>
            <a:prstGeom prst="rect">
              <a:avLst/>
            </a:prstGeom>
          </p:spPr>
        </p:pic>
        <p:pic>
          <p:nvPicPr>
            <p:cNvPr id="49" name="Graphic 48" descr="Helicopter with solid fill">
              <a:extLst>
                <a:ext uri="{FF2B5EF4-FFF2-40B4-BE49-F238E27FC236}">
                  <a16:creationId xmlns:a16="http://schemas.microsoft.com/office/drawing/2014/main" id="{CF331D06-5706-4195-A1E9-50AF3A982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961928" y="2343286"/>
              <a:ext cx="224966" cy="279994"/>
            </a:xfrm>
            <a:prstGeom prst="rect">
              <a:avLst/>
            </a:prstGeom>
          </p:spPr>
        </p:pic>
        <p:pic>
          <p:nvPicPr>
            <p:cNvPr id="50" name="Graphic 49" descr="Helicopter outline">
              <a:extLst>
                <a:ext uri="{FF2B5EF4-FFF2-40B4-BE49-F238E27FC236}">
                  <a16:creationId xmlns:a16="http://schemas.microsoft.com/office/drawing/2014/main" id="{BCE8E725-3E40-4E7F-96F1-19D8F0087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954" y="2400355"/>
              <a:ext cx="246321" cy="320978"/>
            </a:xfrm>
            <a:prstGeom prst="rect">
              <a:avLst/>
            </a:prstGeom>
          </p:spPr>
        </p:pic>
        <p:pic>
          <p:nvPicPr>
            <p:cNvPr id="74" name="Graphic 73" descr="Quadcopter with solid fill">
              <a:extLst>
                <a:ext uri="{FF2B5EF4-FFF2-40B4-BE49-F238E27FC236}">
                  <a16:creationId xmlns:a16="http://schemas.microsoft.com/office/drawing/2014/main" id="{13CD95FC-2D70-495D-B982-B682736B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4283636" y="1595132"/>
              <a:ext cx="372595" cy="372595"/>
            </a:xfrm>
            <a:prstGeom prst="rect">
              <a:avLst/>
            </a:prstGeom>
          </p:spPr>
        </p:pic>
        <p:pic>
          <p:nvPicPr>
            <p:cNvPr id="76" name="Graphic 75" descr="Quadcopter outline">
              <a:extLst>
                <a:ext uri="{FF2B5EF4-FFF2-40B4-BE49-F238E27FC236}">
                  <a16:creationId xmlns:a16="http://schemas.microsoft.com/office/drawing/2014/main" id="{25E912A2-FE3E-497B-9720-DACF6C89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259303" y="2170146"/>
              <a:ext cx="415751" cy="415751"/>
            </a:xfrm>
            <a:prstGeom prst="rect">
              <a:avLst/>
            </a:prstGeom>
          </p:spPr>
        </p:pic>
        <p:pic>
          <p:nvPicPr>
            <p:cNvPr id="77" name="Graphic 76" descr="Quadcopter outline">
              <a:extLst>
                <a:ext uri="{FF2B5EF4-FFF2-40B4-BE49-F238E27FC236}">
                  <a16:creationId xmlns:a16="http://schemas.microsoft.com/office/drawing/2014/main" id="{55F09A2B-F414-4612-A822-6C05E701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956269" y="2383947"/>
              <a:ext cx="382640" cy="382640"/>
            </a:xfrm>
            <a:prstGeom prst="rect">
              <a:avLst/>
            </a:prstGeom>
          </p:spPr>
        </p:pic>
        <p:pic>
          <p:nvPicPr>
            <p:cNvPr id="78" name="Graphic 77" descr="Quadcopter outline">
              <a:extLst>
                <a:ext uri="{FF2B5EF4-FFF2-40B4-BE49-F238E27FC236}">
                  <a16:creationId xmlns:a16="http://schemas.microsoft.com/office/drawing/2014/main" id="{BF1A781C-F9B4-4128-BDAE-EFE905446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316958" y="2319517"/>
              <a:ext cx="372596" cy="372596"/>
            </a:xfrm>
            <a:prstGeom prst="rect">
              <a:avLst/>
            </a:prstGeom>
          </p:spPr>
        </p:pic>
        <p:pic>
          <p:nvPicPr>
            <p:cNvPr id="79" name="Graphic 78" descr="Quadcopter with solid fill">
              <a:extLst>
                <a:ext uri="{FF2B5EF4-FFF2-40B4-BE49-F238E27FC236}">
                  <a16:creationId xmlns:a16="http://schemas.microsoft.com/office/drawing/2014/main" id="{4FFAD990-066E-4AAD-91AF-6069273C2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79601" y="1958912"/>
              <a:ext cx="372595" cy="372595"/>
            </a:xfrm>
            <a:prstGeom prst="rect">
              <a:avLst/>
            </a:prstGeom>
          </p:spPr>
        </p:pic>
        <p:pic>
          <p:nvPicPr>
            <p:cNvPr id="80" name="Graphic 79" descr="Quadcopter with solid fill">
              <a:extLst>
                <a:ext uri="{FF2B5EF4-FFF2-40B4-BE49-F238E27FC236}">
                  <a16:creationId xmlns:a16="http://schemas.microsoft.com/office/drawing/2014/main" id="{C76C0CF6-B7CE-4C02-9B13-B079D7AC5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flipH="1">
              <a:off x="160715" y="2750959"/>
              <a:ext cx="372595" cy="372595"/>
            </a:xfrm>
            <a:prstGeom prst="rect">
              <a:avLst/>
            </a:prstGeom>
          </p:spPr>
        </p:pic>
        <p:pic>
          <p:nvPicPr>
            <p:cNvPr id="81" name="Graphic 80" descr="Quadcopter with solid fill">
              <a:extLst>
                <a:ext uri="{FF2B5EF4-FFF2-40B4-BE49-F238E27FC236}">
                  <a16:creationId xmlns:a16="http://schemas.microsoft.com/office/drawing/2014/main" id="{F32ACB91-2D67-488D-AD03-8E48CA08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351719" y="2758013"/>
              <a:ext cx="372595" cy="372595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ECBA3E1-2200-4E67-865F-1DA80A1B5CB9}"/>
              </a:ext>
            </a:extLst>
          </p:cNvPr>
          <p:cNvGrpSpPr/>
          <p:nvPr/>
        </p:nvGrpSpPr>
        <p:grpSpPr>
          <a:xfrm>
            <a:off x="9449854" y="797006"/>
            <a:ext cx="2621893" cy="356791"/>
            <a:chOff x="9449854" y="797006"/>
            <a:chExt cx="2621893" cy="356791"/>
          </a:xfrm>
        </p:grpSpPr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ED76EE26-D2D9-40CA-B81D-7B8B9FE65F46}"/>
                </a:ext>
              </a:extLst>
            </p:cNvPr>
            <p:cNvSpPr/>
            <p:nvPr/>
          </p:nvSpPr>
          <p:spPr>
            <a:xfrm>
              <a:off x="9757965" y="859144"/>
              <a:ext cx="2313782" cy="234751"/>
            </a:xfrm>
            <a:prstGeom prst="chevron">
              <a:avLst>
                <a:gd name="adj" fmla="val 78402"/>
              </a:avLst>
            </a:prstGeom>
            <a:gradFill flip="none" rotWithShape="1">
              <a:gsLst>
                <a:gs pos="25000">
                  <a:schemeClr val="accent1">
                    <a:tint val="100000"/>
                    <a:shade val="100000"/>
                    <a:satMod val="130000"/>
                  </a:schemeClr>
                </a:gs>
                <a:gs pos="44000">
                  <a:srgbClr val="6DA1E6"/>
                </a:gs>
                <a:gs pos="57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Diamond 67">
              <a:extLst>
                <a:ext uri="{FF2B5EF4-FFF2-40B4-BE49-F238E27FC236}">
                  <a16:creationId xmlns:a16="http://schemas.microsoft.com/office/drawing/2014/main" id="{40F66930-CBB6-4627-A1B8-66FC0CA3F83B}"/>
                </a:ext>
              </a:extLst>
            </p:cNvPr>
            <p:cNvSpPr/>
            <p:nvPr/>
          </p:nvSpPr>
          <p:spPr>
            <a:xfrm>
              <a:off x="9449854" y="797006"/>
              <a:ext cx="474206" cy="356791"/>
            </a:xfrm>
            <a:prstGeom prst="diamond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id="{A0DE3261-196F-4096-900F-E7120559C63A}"/>
              </a:ext>
            </a:extLst>
          </p:cNvPr>
          <p:cNvSpPr txBox="1">
            <a:spLocks/>
          </p:cNvSpPr>
          <p:nvPr/>
        </p:nvSpPr>
        <p:spPr>
          <a:xfrm>
            <a:off x="2086182" y="3136267"/>
            <a:ext cx="3801477" cy="1048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b="1" dirty="0"/>
              <a:t>UAM System of Systems</a:t>
            </a:r>
          </a:p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sz="1800" dirty="0"/>
              <a:t>Enterprise decomposed into 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capabilities that cover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the airspace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6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4CE26-15F5-4F55-8F07-505D3AF2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Engineering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772EF-EE68-4C34-BA9C-768F915D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9" name="Graphic 38" descr="City with solid fill">
            <a:extLst>
              <a:ext uri="{FF2B5EF4-FFF2-40B4-BE49-F238E27FC236}">
                <a16:creationId xmlns:a16="http://schemas.microsoft.com/office/drawing/2014/main" id="{867445D7-22C6-4187-A6CD-03B518071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832" y="2319517"/>
            <a:ext cx="914400" cy="914400"/>
          </a:xfrm>
          <a:prstGeom prst="rect">
            <a:avLst/>
          </a:prstGeom>
        </p:spPr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37284A39-DBE3-4D3C-8D56-D021B09EC949}"/>
              </a:ext>
            </a:extLst>
          </p:cNvPr>
          <p:cNvGraphicFramePr>
            <a:graphicFrameLocks noGrp="1"/>
          </p:cNvGraphicFramePr>
          <p:nvPr/>
        </p:nvGraphicFramePr>
        <p:xfrm>
          <a:off x="6953081" y="1180130"/>
          <a:ext cx="2251300" cy="4644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1300">
                  <a:extLst>
                    <a:ext uri="{9D8B030D-6E8A-4147-A177-3AD203B41FA5}">
                      <a16:colId xmlns:a16="http://schemas.microsoft.com/office/drawing/2014/main" val="1927497644"/>
                    </a:ext>
                  </a:extLst>
                </a:gridCol>
              </a:tblGrid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Airspace </a:t>
                      </a:r>
                      <a:r>
                        <a:rPr lang="en-US" err="1"/>
                        <a:t>Mgmt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771814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Airspace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5488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Regulations &amp; Policies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7418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Communications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180892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Navigation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632928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Secured Airspace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565801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Separation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06961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Surveillance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878682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Vertiport 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29766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Weather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2807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AF5DAD-39B6-4ECC-BD74-59F29370A7EE}"/>
              </a:ext>
            </a:extLst>
          </p:cNvPr>
          <p:cNvCxnSpPr/>
          <p:nvPr/>
        </p:nvCxnSpPr>
        <p:spPr>
          <a:xfrm flipV="1">
            <a:off x="5958995" y="1530218"/>
            <a:ext cx="922910" cy="1833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2C2046-4A99-4397-B6B5-10A4950DD61E}"/>
              </a:ext>
            </a:extLst>
          </p:cNvPr>
          <p:cNvCxnSpPr>
            <a:cxnSpLocks/>
          </p:cNvCxnSpPr>
          <p:nvPr/>
        </p:nvCxnSpPr>
        <p:spPr>
          <a:xfrm flipV="1">
            <a:off x="5958995" y="2030057"/>
            <a:ext cx="868157" cy="1333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325E61-F9E9-4727-ACC9-56A8138E91E6}"/>
              </a:ext>
            </a:extLst>
          </p:cNvPr>
          <p:cNvCxnSpPr>
            <a:cxnSpLocks/>
          </p:cNvCxnSpPr>
          <p:nvPr/>
        </p:nvCxnSpPr>
        <p:spPr>
          <a:xfrm flipV="1">
            <a:off x="5958995" y="2419654"/>
            <a:ext cx="864362" cy="943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5D08A2F-52AE-43DD-9267-12F8BF65158B}"/>
              </a:ext>
            </a:extLst>
          </p:cNvPr>
          <p:cNvCxnSpPr>
            <a:cxnSpLocks/>
          </p:cNvCxnSpPr>
          <p:nvPr/>
        </p:nvCxnSpPr>
        <p:spPr>
          <a:xfrm flipV="1">
            <a:off x="5958995" y="2837970"/>
            <a:ext cx="864362" cy="525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7E57D7-659E-4595-A3F4-41D5AC1C408F}"/>
              </a:ext>
            </a:extLst>
          </p:cNvPr>
          <p:cNvCxnSpPr>
            <a:cxnSpLocks/>
          </p:cNvCxnSpPr>
          <p:nvPr/>
        </p:nvCxnSpPr>
        <p:spPr>
          <a:xfrm flipV="1">
            <a:off x="5958995" y="3278208"/>
            <a:ext cx="874797" cy="85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C4BE670-6849-4ADC-85D1-672D9B813FEE}"/>
              </a:ext>
            </a:extLst>
          </p:cNvPr>
          <p:cNvCxnSpPr>
            <a:cxnSpLocks/>
          </p:cNvCxnSpPr>
          <p:nvPr/>
        </p:nvCxnSpPr>
        <p:spPr>
          <a:xfrm>
            <a:off x="5958995" y="3363402"/>
            <a:ext cx="881437" cy="368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D36C02-FC0B-4105-A98F-D4076180200D}"/>
              </a:ext>
            </a:extLst>
          </p:cNvPr>
          <p:cNvCxnSpPr>
            <a:cxnSpLocks/>
          </p:cNvCxnSpPr>
          <p:nvPr/>
        </p:nvCxnSpPr>
        <p:spPr>
          <a:xfrm>
            <a:off x="5958995" y="3363401"/>
            <a:ext cx="881437" cy="764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3ED30F-5894-464B-A530-C4538FD0F14D}"/>
              </a:ext>
            </a:extLst>
          </p:cNvPr>
          <p:cNvCxnSpPr>
            <a:cxnSpLocks/>
          </p:cNvCxnSpPr>
          <p:nvPr/>
        </p:nvCxnSpPr>
        <p:spPr>
          <a:xfrm>
            <a:off x="5969430" y="3359183"/>
            <a:ext cx="871002" cy="1261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C21FDE2-86B4-48B0-AFFF-834AD3CC610F}"/>
              </a:ext>
            </a:extLst>
          </p:cNvPr>
          <p:cNvCxnSpPr>
            <a:cxnSpLocks/>
          </p:cNvCxnSpPr>
          <p:nvPr/>
        </p:nvCxnSpPr>
        <p:spPr>
          <a:xfrm>
            <a:off x="5969430" y="3359182"/>
            <a:ext cx="871002" cy="1715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E0077D6-1CCF-4907-9A5D-CB3DC283C6EF}"/>
              </a:ext>
            </a:extLst>
          </p:cNvPr>
          <p:cNvCxnSpPr>
            <a:cxnSpLocks/>
          </p:cNvCxnSpPr>
          <p:nvPr/>
        </p:nvCxnSpPr>
        <p:spPr>
          <a:xfrm>
            <a:off x="5965635" y="3363400"/>
            <a:ext cx="916270" cy="2159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D45982-B5DF-4D4A-BC5E-03EB8726C0A9}"/>
              </a:ext>
            </a:extLst>
          </p:cNvPr>
          <p:cNvGrpSpPr/>
          <p:nvPr/>
        </p:nvGrpSpPr>
        <p:grpSpPr>
          <a:xfrm>
            <a:off x="160715" y="1056624"/>
            <a:ext cx="5409936" cy="2115987"/>
            <a:chOff x="160715" y="1056624"/>
            <a:chExt cx="5409936" cy="2115987"/>
          </a:xfrm>
        </p:grpSpPr>
        <p:pic>
          <p:nvPicPr>
            <p:cNvPr id="3" name="Graphic 2" descr="Helicopter outline">
              <a:extLst>
                <a:ext uri="{FF2B5EF4-FFF2-40B4-BE49-F238E27FC236}">
                  <a16:creationId xmlns:a16="http://schemas.microsoft.com/office/drawing/2014/main" id="{EB087CD9-94BA-40C9-B3D9-D067B89B0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126576" y="1162849"/>
              <a:ext cx="500933" cy="546529"/>
            </a:xfrm>
            <a:prstGeom prst="rect">
              <a:avLst/>
            </a:prstGeom>
          </p:spPr>
        </p:pic>
        <p:pic>
          <p:nvPicPr>
            <p:cNvPr id="17" name="Graphic 16" descr="Helicopter with solid fill">
              <a:extLst>
                <a:ext uri="{FF2B5EF4-FFF2-40B4-BE49-F238E27FC236}">
                  <a16:creationId xmlns:a16="http://schemas.microsoft.com/office/drawing/2014/main" id="{71B5C461-F929-4383-B785-855B5281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12358" y="1530218"/>
              <a:ext cx="499839" cy="499839"/>
            </a:xfrm>
            <a:prstGeom prst="rect">
              <a:avLst/>
            </a:prstGeom>
          </p:spPr>
        </p:pic>
        <p:pic>
          <p:nvPicPr>
            <p:cNvPr id="21" name="Graphic 20" descr="Hill scene outline">
              <a:extLst>
                <a:ext uri="{FF2B5EF4-FFF2-40B4-BE49-F238E27FC236}">
                  <a16:creationId xmlns:a16="http://schemas.microsoft.com/office/drawing/2014/main" id="{88DCB4D5-2DEC-4CCE-B52C-75DF7B88C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92424" y="1424549"/>
              <a:ext cx="1352168" cy="135216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DC68C0-58C7-4427-AF30-1E398A827B91}"/>
                </a:ext>
              </a:extLst>
            </p:cNvPr>
            <p:cNvSpPr/>
            <p:nvPr/>
          </p:nvSpPr>
          <p:spPr>
            <a:xfrm>
              <a:off x="2664431" y="1419477"/>
              <a:ext cx="464098" cy="49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loud With Lightning And Rain outline">
              <a:extLst>
                <a:ext uri="{FF2B5EF4-FFF2-40B4-BE49-F238E27FC236}">
                  <a16:creationId xmlns:a16="http://schemas.microsoft.com/office/drawing/2014/main" id="{A69E130B-BFAD-42E9-B1C8-C547E881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64431" y="1447680"/>
              <a:ext cx="508883" cy="508883"/>
            </a:xfrm>
            <a:prstGeom prst="rect">
              <a:avLst/>
            </a:prstGeom>
          </p:spPr>
        </p:pic>
        <p:pic>
          <p:nvPicPr>
            <p:cNvPr id="26" name="Graphic 25" descr="City with solid fill">
              <a:extLst>
                <a:ext uri="{FF2B5EF4-FFF2-40B4-BE49-F238E27FC236}">
                  <a16:creationId xmlns:a16="http://schemas.microsoft.com/office/drawing/2014/main" id="{316C77D4-B7C3-439C-AE2A-A7D2FD4B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27650" y="1693276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City outline">
              <a:extLst>
                <a:ext uri="{FF2B5EF4-FFF2-40B4-BE49-F238E27FC236}">
                  <a16:creationId xmlns:a16="http://schemas.microsoft.com/office/drawing/2014/main" id="{440810EB-3119-403A-A1FD-200F79F7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902845" y="1708084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indy outline">
              <a:extLst>
                <a:ext uri="{FF2B5EF4-FFF2-40B4-BE49-F238E27FC236}">
                  <a16:creationId xmlns:a16="http://schemas.microsoft.com/office/drawing/2014/main" id="{771244ED-F1B8-4CBA-BEA7-5D8DCA093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56251" y="1056624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Warehouse outline">
              <a:extLst>
                <a:ext uri="{FF2B5EF4-FFF2-40B4-BE49-F238E27FC236}">
                  <a16:creationId xmlns:a16="http://schemas.microsoft.com/office/drawing/2014/main" id="{3DD0DD07-2F57-4BA5-B32C-9473CC87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96854" y="2483283"/>
              <a:ext cx="689328" cy="689328"/>
            </a:xfrm>
            <a:prstGeom prst="rect">
              <a:avLst/>
            </a:prstGeom>
          </p:spPr>
        </p:pic>
        <p:pic>
          <p:nvPicPr>
            <p:cNvPr id="37" name="Graphic 36" descr="Hill scene outline">
              <a:extLst>
                <a:ext uri="{FF2B5EF4-FFF2-40B4-BE49-F238E27FC236}">
                  <a16:creationId xmlns:a16="http://schemas.microsoft.com/office/drawing/2014/main" id="{3436F561-52F8-4128-8A28-07651D6C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275" y="1209508"/>
              <a:ext cx="1352168" cy="1352168"/>
            </a:xfrm>
            <a:prstGeom prst="rect">
              <a:avLst/>
            </a:prstGeom>
          </p:spPr>
        </p:pic>
        <p:pic>
          <p:nvPicPr>
            <p:cNvPr id="38" name="Graphic 37" descr="Windy outline">
              <a:extLst>
                <a:ext uri="{FF2B5EF4-FFF2-40B4-BE49-F238E27FC236}">
                  <a16:creationId xmlns:a16="http://schemas.microsoft.com/office/drawing/2014/main" id="{0A155943-6943-456A-B5AA-B125B442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1712228" y="1488839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Helicopter outline">
              <a:extLst>
                <a:ext uri="{FF2B5EF4-FFF2-40B4-BE49-F238E27FC236}">
                  <a16:creationId xmlns:a16="http://schemas.microsoft.com/office/drawing/2014/main" id="{9D371604-D840-4191-BEDA-368864A01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78328" y="2181821"/>
              <a:ext cx="294199" cy="320978"/>
            </a:xfrm>
            <a:prstGeom prst="rect">
              <a:avLst/>
            </a:prstGeom>
          </p:spPr>
        </p:pic>
        <p:pic>
          <p:nvPicPr>
            <p:cNvPr id="41" name="Graphic 40" descr="Helicopter with solid fill">
              <a:extLst>
                <a:ext uri="{FF2B5EF4-FFF2-40B4-BE49-F238E27FC236}">
                  <a16:creationId xmlns:a16="http://schemas.microsoft.com/office/drawing/2014/main" id="{980272EE-C97F-49FB-9F26-A643F208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09410" y="2404478"/>
              <a:ext cx="279994" cy="279994"/>
            </a:xfrm>
            <a:prstGeom prst="rect">
              <a:avLst/>
            </a:prstGeom>
          </p:spPr>
        </p:pic>
        <p:pic>
          <p:nvPicPr>
            <p:cNvPr id="42" name="Graphic 41" descr="Helicopter with solid fill">
              <a:extLst>
                <a:ext uri="{FF2B5EF4-FFF2-40B4-BE49-F238E27FC236}">
                  <a16:creationId xmlns:a16="http://schemas.microsoft.com/office/drawing/2014/main" id="{C6325271-4602-4473-93F8-B82615BEC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2278469" y="1247337"/>
              <a:ext cx="481961" cy="499839"/>
            </a:xfrm>
            <a:prstGeom prst="rect">
              <a:avLst/>
            </a:prstGeom>
          </p:spPr>
        </p:pic>
        <p:pic>
          <p:nvPicPr>
            <p:cNvPr id="43" name="Graphic 42" descr="Warehouse outline">
              <a:extLst>
                <a:ext uri="{FF2B5EF4-FFF2-40B4-BE49-F238E27FC236}">
                  <a16:creationId xmlns:a16="http://schemas.microsoft.com/office/drawing/2014/main" id="{877F6CED-6A77-4949-A978-2EE071CC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59576" y="2476748"/>
              <a:ext cx="689328" cy="689328"/>
            </a:xfrm>
            <a:prstGeom prst="rect">
              <a:avLst/>
            </a:prstGeom>
          </p:spPr>
        </p:pic>
        <p:pic>
          <p:nvPicPr>
            <p:cNvPr id="44" name="Graphic 43" descr="Warehouse outline">
              <a:extLst>
                <a:ext uri="{FF2B5EF4-FFF2-40B4-BE49-F238E27FC236}">
                  <a16:creationId xmlns:a16="http://schemas.microsoft.com/office/drawing/2014/main" id="{0E8CDAEC-9C66-4B1F-9B1C-1BE810CC9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72982" y="2455184"/>
              <a:ext cx="689328" cy="689328"/>
            </a:xfrm>
            <a:prstGeom prst="rect">
              <a:avLst/>
            </a:prstGeom>
          </p:spPr>
        </p:pic>
        <p:pic>
          <p:nvPicPr>
            <p:cNvPr id="45" name="Graphic 44" descr="Helicopter with solid fill">
              <a:extLst>
                <a:ext uri="{FF2B5EF4-FFF2-40B4-BE49-F238E27FC236}">
                  <a16:creationId xmlns:a16="http://schemas.microsoft.com/office/drawing/2014/main" id="{1868CC9B-2BE5-4B0D-B2E5-E22C7006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631731" y="2499553"/>
              <a:ext cx="253700" cy="279994"/>
            </a:xfrm>
            <a:prstGeom prst="rect">
              <a:avLst/>
            </a:prstGeom>
          </p:spPr>
        </p:pic>
        <p:pic>
          <p:nvPicPr>
            <p:cNvPr id="46" name="Graphic 45" descr="Helicopter with solid fill">
              <a:extLst>
                <a:ext uri="{FF2B5EF4-FFF2-40B4-BE49-F238E27FC236}">
                  <a16:creationId xmlns:a16="http://schemas.microsoft.com/office/drawing/2014/main" id="{1E1A451B-9A57-4BA1-B9B6-7F61007D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4274" y="2150476"/>
              <a:ext cx="279994" cy="279994"/>
            </a:xfrm>
            <a:prstGeom prst="rect">
              <a:avLst/>
            </a:prstGeom>
          </p:spPr>
        </p:pic>
        <p:pic>
          <p:nvPicPr>
            <p:cNvPr id="48" name="Graphic 47" descr="Helicopter outline">
              <a:extLst>
                <a:ext uri="{FF2B5EF4-FFF2-40B4-BE49-F238E27FC236}">
                  <a16:creationId xmlns:a16="http://schemas.microsoft.com/office/drawing/2014/main" id="{379F9FD6-33DF-488F-B1AC-5687CAA7D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43841" y="1154915"/>
              <a:ext cx="283485" cy="320978"/>
            </a:xfrm>
            <a:prstGeom prst="rect">
              <a:avLst/>
            </a:prstGeom>
          </p:spPr>
        </p:pic>
        <p:pic>
          <p:nvPicPr>
            <p:cNvPr id="49" name="Graphic 48" descr="Helicopter with solid fill">
              <a:extLst>
                <a:ext uri="{FF2B5EF4-FFF2-40B4-BE49-F238E27FC236}">
                  <a16:creationId xmlns:a16="http://schemas.microsoft.com/office/drawing/2014/main" id="{CF331D06-5706-4195-A1E9-50AF3A982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961928" y="2343286"/>
              <a:ext cx="224966" cy="279994"/>
            </a:xfrm>
            <a:prstGeom prst="rect">
              <a:avLst/>
            </a:prstGeom>
          </p:spPr>
        </p:pic>
        <p:pic>
          <p:nvPicPr>
            <p:cNvPr id="50" name="Graphic 49" descr="Helicopter outline">
              <a:extLst>
                <a:ext uri="{FF2B5EF4-FFF2-40B4-BE49-F238E27FC236}">
                  <a16:creationId xmlns:a16="http://schemas.microsoft.com/office/drawing/2014/main" id="{BCE8E725-3E40-4E7F-96F1-19D8F0087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954" y="2400355"/>
              <a:ext cx="246321" cy="320978"/>
            </a:xfrm>
            <a:prstGeom prst="rect">
              <a:avLst/>
            </a:prstGeom>
          </p:spPr>
        </p:pic>
        <p:pic>
          <p:nvPicPr>
            <p:cNvPr id="74" name="Graphic 73" descr="Quadcopter with solid fill">
              <a:extLst>
                <a:ext uri="{FF2B5EF4-FFF2-40B4-BE49-F238E27FC236}">
                  <a16:creationId xmlns:a16="http://schemas.microsoft.com/office/drawing/2014/main" id="{13CD95FC-2D70-495D-B982-B682736B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4283636" y="1595132"/>
              <a:ext cx="372595" cy="372595"/>
            </a:xfrm>
            <a:prstGeom prst="rect">
              <a:avLst/>
            </a:prstGeom>
          </p:spPr>
        </p:pic>
        <p:pic>
          <p:nvPicPr>
            <p:cNvPr id="76" name="Graphic 75" descr="Quadcopter outline">
              <a:extLst>
                <a:ext uri="{FF2B5EF4-FFF2-40B4-BE49-F238E27FC236}">
                  <a16:creationId xmlns:a16="http://schemas.microsoft.com/office/drawing/2014/main" id="{25E912A2-FE3E-497B-9720-DACF6C89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259303" y="2170146"/>
              <a:ext cx="415751" cy="415751"/>
            </a:xfrm>
            <a:prstGeom prst="rect">
              <a:avLst/>
            </a:prstGeom>
          </p:spPr>
        </p:pic>
        <p:pic>
          <p:nvPicPr>
            <p:cNvPr id="77" name="Graphic 76" descr="Quadcopter outline">
              <a:extLst>
                <a:ext uri="{FF2B5EF4-FFF2-40B4-BE49-F238E27FC236}">
                  <a16:creationId xmlns:a16="http://schemas.microsoft.com/office/drawing/2014/main" id="{55F09A2B-F414-4612-A822-6C05E701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956269" y="2383947"/>
              <a:ext cx="382640" cy="382640"/>
            </a:xfrm>
            <a:prstGeom prst="rect">
              <a:avLst/>
            </a:prstGeom>
          </p:spPr>
        </p:pic>
        <p:pic>
          <p:nvPicPr>
            <p:cNvPr id="78" name="Graphic 77" descr="Quadcopter outline">
              <a:extLst>
                <a:ext uri="{FF2B5EF4-FFF2-40B4-BE49-F238E27FC236}">
                  <a16:creationId xmlns:a16="http://schemas.microsoft.com/office/drawing/2014/main" id="{BF1A781C-F9B4-4128-BDAE-EFE905446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316958" y="2319517"/>
              <a:ext cx="372596" cy="372596"/>
            </a:xfrm>
            <a:prstGeom prst="rect">
              <a:avLst/>
            </a:prstGeom>
          </p:spPr>
        </p:pic>
        <p:pic>
          <p:nvPicPr>
            <p:cNvPr id="79" name="Graphic 78" descr="Quadcopter with solid fill">
              <a:extLst>
                <a:ext uri="{FF2B5EF4-FFF2-40B4-BE49-F238E27FC236}">
                  <a16:creationId xmlns:a16="http://schemas.microsoft.com/office/drawing/2014/main" id="{4FFAD990-066E-4AAD-91AF-6069273C2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79601" y="1958912"/>
              <a:ext cx="372595" cy="372595"/>
            </a:xfrm>
            <a:prstGeom prst="rect">
              <a:avLst/>
            </a:prstGeom>
          </p:spPr>
        </p:pic>
        <p:pic>
          <p:nvPicPr>
            <p:cNvPr id="80" name="Graphic 79" descr="Quadcopter with solid fill">
              <a:extLst>
                <a:ext uri="{FF2B5EF4-FFF2-40B4-BE49-F238E27FC236}">
                  <a16:creationId xmlns:a16="http://schemas.microsoft.com/office/drawing/2014/main" id="{C76C0CF6-B7CE-4C02-9B13-B079D7AC5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flipH="1">
              <a:off x="160715" y="2750959"/>
              <a:ext cx="372595" cy="372595"/>
            </a:xfrm>
            <a:prstGeom prst="rect">
              <a:avLst/>
            </a:prstGeom>
          </p:spPr>
        </p:pic>
        <p:pic>
          <p:nvPicPr>
            <p:cNvPr id="81" name="Graphic 80" descr="Quadcopter with solid fill">
              <a:extLst>
                <a:ext uri="{FF2B5EF4-FFF2-40B4-BE49-F238E27FC236}">
                  <a16:creationId xmlns:a16="http://schemas.microsoft.com/office/drawing/2014/main" id="{F32ACB91-2D67-488D-AD03-8E48CA08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351719" y="2758013"/>
              <a:ext cx="372595" cy="372595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6E20F578-C10C-4790-83FD-1A2A30598061}"/>
              </a:ext>
            </a:extLst>
          </p:cNvPr>
          <p:cNvSpPr txBox="1"/>
          <p:nvPr/>
        </p:nvSpPr>
        <p:spPr>
          <a:xfrm>
            <a:off x="9244224" y="1889053"/>
            <a:ext cx="269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֎"/>
            </a:pPr>
            <a:r>
              <a:rPr lang="en-US"/>
              <a:t>Research Assumptions</a:t>
            </a:r>
            <a:endParaRPr lang="en-US" i="1"/>
          </a:p>
          <a:p>
            <a:pPr lvl="1" algn="r"/>
            <a:r>
              <a:rPr lang="en-US" b="1"/>
              <a:t>will</a:t>
            </a:r>
            <a:endParaRPr lang="en-US" i="1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BCE80DC-7A95-4C5E-9729-2799BDD68C3E}"/>
              </a:ext>
            </a:extLst>
          </p:cNvPr>
          <p:cNvGrpSpPr/>
          <p:nvPr/>
        </p:nvGrpSpPr>
        <p:grpSpPr>
          <a:xfrm>
            <a:off x="9306979" y="798124"/>
            <a:ext cx="2764768" cy="356791"/>
            <a:chOff x="9306979" y="798124"/>
            <a:chExt cx="2764768" cy="356791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2FEB719B-FF57-4B6D-9665-7AF6C5F66410}"/>
                </a:ext>
              </a:extLst>
            </p:cNvPr>
            <p:cNvSpPr/>
            <p:nvPr/>
          </p:nvSpPr>
          <p:spPr>
            <a:xfrm>
              <a:off x="9306979" y="798124"/>
              <a:ext cx="474206" cy="356791"/>
            </a:xfrm>
            <a:prstGeom prst="diamond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86" name="Graphic 85" descr="Clock with solid fill">
              <a:extLst>
                <a:ext uri="{FF2B5EF4-FFF2-40B4-BE49-F238E27FC236}">
                  <a16:creationId xmlns:a16="http://schemas.microsoft.com/office/drawing/2014/main" id="{9E7C7B0F-D4AE-4210-B45A-E5EC56E34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391227" y="825749"/>
              <a:ext cx="301541" cy="301541"/>
            </a:xfrm>
            <a:prstGeom prst="rect">
              <a:avLst/>
            </a:prstGeom>
          </p:spPr>
        </p:pic>
        <p:sp>
          <p:nvSpPr>
            <p:cNvPr id="87" name="Arrow: Chevron 86">
              <a:extLst>
                <a:ext uri="{FF2B5EF4-FFF2-40B4-BE49-F238E27FC236}">
                  <a16:creationId xmlns:a16="http://schemas.microsoft.com/office/drawing/2014/main" id="{8AC593D6-AEB3-43C7-9F1E-42CDC3229D28}"/>
                </a:ext>
              </a:extLst>
            </p:cNvPr>
            <p:cNvSpPr/>
            <p:nvPr/>
          </p:nvSpPr>
          <p:spPr>
            <a:xfrm>
              <a:off x="9757965" y="859144"/>
              <a:ext cx="2313782" cy="234751"/>
            </a:xfrm>
            <a:prstGeom prst="chevron">
              <a:avLst>
                <a:gd name="adj" fmla="val 78402"/>
              </a:avLst>
            </a:prstGeom>
            <a:gradFill flip="none" rotWithShape="1">
              <a:gsLst>
                <a:gs pos="18000">
                  <a:schemeClr val="accent1">
                    <a:tint val="100000"/>
                    <a:shade val="100000"/>
                    <a:satMod val="130000"/>
                  </a:schemeClr>
                </a:gs>
                <a:gs pos="49000">
                  <a:srgbClr val="6DA1E6"/>
                </a:gs>
                <a:gs pos="83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EB70364-8041-458B-A278-AFFB1E0E93F3}"/>
                </a:ext>
              </a:extLst>
            </p:cNvPr>
            <p:cNvSpPr txBox="1"/>
            <p:nvPr/>
          </p:nvSpPr>
          <p:spPr>
            <a:xfrm>
              <a:off x="10147945" y="822631"/>
              <a:ext cx="1423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Progress of Time</a:t>
              </a:r>
            </a:p>
          </p:txBody>
        </p:sp>
      </p:grp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id="{ADFC97D2-CFAB-4E16-8251-2674E61348E0}"/>
              </a:ext>
            </a:extLst>
          </p:cNvPr>
          <p:cNvSpPr txBox="1">
            <a:spLocks/>
          </p:cNvSpPr>
          <p:nvPr/>
        </p:nvSpPr>
        <p:spPr>
          <a:xfrm>
            <a:off x="2086182" y="3136267"/>
            <a:ext cx="3801477" cy="1048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b="1" dirty="0"/>
              <a:t>UAM System of Systems</a:t>
            </a:r>
          </a:p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sz="1800" dirty="0"/>
              <a:t>Enterprise decomposed into 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capabilities that cover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the airspace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6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4CE26-15F5-4F55-8F07-505D3AF2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Engineering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772EF-EE68-4C34-BA9C-768F915D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9" name="Graphic 38" descr="City with solid fill">
            <a:extLst>
              <a:ext uri="{FF2B5EF4-FFF2-40B4-BE49-F238E27FC236}">
                <a16:creationId xmlns:a16="http://schemas.microsoft.com/office/drawing/2014/main" id="{867445D7-22C6-4187-A6CD-03B518071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832" y="2319517"/>
            <a:ext cx="914400" cy="914400"/>
          </a:xfrm>
          <a:prstGeom prst="rect">
            <a:avLst/>
          </a:prstGeom>
        </p:spPr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37284A39-DBE3-4D3C-8D56-D021B09EC949}"/>
              </a:ext>
            </a:extLst>
          </p:cNvPr>
          <p:cNvGraphicFramePr>
            <a:graphicFrameLocks noGrp="1"/>
          </p:cNvGraphicFramePr>
          <p:nvPr/>
        </p:nvGraphicFramePr>
        <p:xfrm>
          <a:off x="6953081" y="1180130"/>
          <a:ext cx="2251300" cy="4644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1300">
                  <a:extLst>
                    <a:ext uri="{9D8B030D-6E8A-4147-A177-3AD203B41FA5}">
                      <a16:colId xmlns:a16="http://schemas.microsoft.com/office/drawing/2014/main" val="1927497644"/>
                    </a:ext>
                  </a:extLst>
                </a:gridCol>
              </a:tblGrid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Airspace </a:t>
                      </a:r>
                      <a:r>
                        <a:rPr lang="en-US" err="1"/>
                        <a:t>Mgmt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771814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Airspace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5488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Regulations &amp; Policies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7418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Communications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180892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Navigation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632928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Secured Airspace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565801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Separation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06961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Surveillance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878682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Vertiport 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29766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Weather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2807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AF5DAD-39B6-4ECC-BD74-59F29370A7EE}"/>
              </a:ext>
            </a:extLst>
          </p:cNvPr>
          <p:cNvCxnSpPr/>
          <p:nvPr/>
        </p:nvCxnSpPr>
        <p:spPr>
          <a:xfrm flipV="1">
            <a:off x="5958995" y="1530218"/>
            <a:ext cx="922910" cy="1833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2C2046-4A99-4397-B6B5-10A4950DD61E}"/>
              </a:ext>
            </a:extLst>
          </p:cNvPr>
          <p:cNvCxnSpPr>
            <a:cxnSpLocks/>
          </p:cNvCxnSpPr>
          <p:nvPr/>
        </p:nvCxnSpPr>
        <p:spPr>
          <a:xfrm flipV="1">
            <a:off x="5958995" y="2030057"/>
            <a:ext cx="868157" cy="1333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325E61-F9E9-4727-ACC9-56A8138E91E6}"/>
              </a:ext>
            </a:extLst>
          </p:cNvPr>
          <p:cNvCxnSpPr>
            <a:cxnSpLocks/>
          </p:cNvCxnSpPr>
          <p:nvPr/>
        </p:nvCxnSpPr>
        <p:spPr>
          <a:xfrm flipV="1">
            <a:off x="5958995" y="2419654"/>
            <a:ext cx="864362" cy="943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5D08A2F-52AE-43DD-9267-12F8BF65158B}"/>
              </a:ext>
            </a:extLst>
          </p:cNvPr>
          <p:cNvCxnSpPr>
            <a:cxnSpLocks/>
          </p:cNvCxnSpPr>
          <p:nvPr/>
        </p:nvCxnSpPr>
        <p:spPr>
          <a:xfrm flipV="1">
            <a:off x="5958995" y="2837970"/>
            <a:ext cx="864362" cy="525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7E57D7-659E-4595-A3F4-41D5AC1C408F}"/>
              </a:ext>
            </a:extLst>
          </p:cNvPr>
          <p:cNvCxnSpPr>
            <a:cxnSpLocks/>
          </p:cNvCxnSpPr>
          <p:nvPr/>
        </p:nvCxnSpPr>
        <p:spPr>
          <a:xfrm flipV="1">
            <a:off x="5958995" y="3278208"/>
            <a:ext cx="874797" cy="85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C4BE670-6849-4ADC-85D1-672D9B813FEE}"/>
              </a:ext>
            </a:extLst>
          </p:cNvPr>
          <p:cNvCxnSpPr>
            <a:cxnSpLocks/>
          </p:cNvCxnSpPr>
          <p:nvPr/>
        </p:nvCxnSpPr>
        <p:spPr>
          <a:xfrm>
            <a:off x="5958995" y="3363402"/>
            <a:ext cx="881437" cy="368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D36C02-FC0B-4105-A98F-D4076180200D}"/>
              </a:ext>
            </a:extLst>
          </p:cNvPr>
          <p:cNvCxnSpPr>
            <a:cxnSpLocks/>
          </p:cNvCxnSpPr>
          <p:nvPr/>
        </p:nvCxnSpPr>
        <p:spPr>
          <a:xfrm>
            <a:off x="5958995" y="3363401"/>
            <a:ext cx="881437" cy="764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3ED30F-5894-464B-A530-C4538FD0F14D}"/>
              </a:ext>
            </a:extLst>
          </p:cNvPr>
          <p:cNvCxnSpPr>
            <a:cxnSpLocks/>
          </p:cNvCxnSpPr>
          <p:nvPr/>
        </p:nvCxnSpPr>
        <p:spPr>
          <a:xfrm>
            <a:off x="5969430" y="3359183"/>
            <a:ext cx="871002" cy="1261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C21FDE2-86B4-48B0-AFFF-834AD3CC610F}"/>
              </a:ext>
            </a:extLst>
          </p:cNvPr>
          <p:cNvCxnSpPr>
            <a:cxnSpLocks/>
          </p:cNvCxnSpPr>
          <p:nvPr/>
        </p:nvCxnSpPr>
        <p:spPr>
          <a:xfrm>
            <a:off x="5969430" y="3359182"/>
            <a:ext cx="871002" cy="1715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E0077D6-1CCF-4907-9A5D-CB3DC283C6EF}"/>
              </a:ext>
            </a:extLst>
          </p:cNvPr>
          <p:cNvCxnSpPr>
            <a:cxnSpLocks/>
          </p:cNvCxnSpPr>
          <p:nvPr/>
        </p:nvCxnSpPr>
        <p:spPr>
          <a:xfrm>
            <a:off x="5965635" y="3363400"/>
            <a:ext cx="916270" cy="2159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D45982-B5DF-4D4A-BC5E-03EB8726C0A9}"/>
              </a:ext>
            </a:extLst>
          </p:cNvPr>
          <p:cNvGrpSpPr/>
          <p:nvPr/>
        </p:nvGrpSpPr>
        <p:grpSpPr>
          <a:xfrm>
            <a:off x="160715" y="1056624"/>
            <a:ext cx="5409936" cy="2115987"/>
            <a:chOff x="160715" y="1056624"/>
            <a:chExt cx="5409936" cy="2115987"/>
          </a:xfrm>
        </p:grpSpPr>
        <p:pic>
          <p:nvPicPr>
            <p:cNvPr id="3" name="Graphic 2" descr="Helicopter outline">
              <a:extLst>
                <a:ext uri="{FF2B5EF4-FFF2-40B4-BE49-F238E27FC236}">
                  <a16:creationId xmlns:a16="http://schemas.microsoft.com/office/drawing/2014/main" id="{EB087CD9-94BA-40C9-B3D9-D067B89B0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126576" y="1162849"/>
              <a:ext cx="500933" cy="546529"/>
            </a:xfrm>
            <a:prstGeom prst="rect">
              <a:avLst/>
            </a:prstGeom>
          </p:spPr>
        </p:pic>
        <p:pic>
          <p:nvPicPr>
            <p:cNvPr id="17" name="Graphic 16" descr="Helicopter with solid fill">
              <a:extLst>
                <a:ext uri="{FF2B5EF4-FFF2-40B4-BE49-F238E27FC236}">
                  <a16:creationId xmlns:a16="http://schemas.microsoft.com/office/drawing/2014/main" id="{71B5C461-F929-4383-B785-855B5281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12358" y="1530218"/>
              <a:ext cx="499839" cy="499839"/>
            </a:xfrm>
            <a:prstGeom prst="rect">
              <a:avLst/>
            </a:prstGeom>
          </p:spPr>
        </p:pic>
        <p:pic>
          <p:nvPicPr>
            <p:cNvPr id="21" name="Graphic 20" descr="Hill scene outline">
              <a:extLst>
                <a:ext uri="{FF2B5EF4-FFF2-40B4-BE49-F238E27FC236}">
                  <a16:creationId xmlns:a16="http://schemas.microsoft.com/office/drawing/2014/main" id="{88DCB4D5-2DEC-4CCE-B52C-75DF7B88C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92424" y="1424549"/>
              <a:ext cx="1352168" cy="135216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DC68C0-58C7-4427-AF30-1E398A827B91}"/>
                </a:ext>
              </a:extLst>
            </p:cNvPr>
            <p:cNvSpPr/>
            <p:nvPr/>
          </p:nvSpPr>
          <p:spPr>
            <a:xfrm>
              <a:off x="2664431" y="1419477"/>
              <a:ext cx="464098" cy="49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loud With Lightning And Rain outline">
              <a:extLst>
                <a:ext uri="{FF2B5EF4-FFF2-40B4-BE49-F238E27FC236}">
                  <a16:creationId xmlns:a16="http://schemas.microsoft.com/office/drawing/2014/main" id="{A69E130B-BFAD-42E9-B1C8-C547E881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64431" y="1447680"/>
              <a:ext cx="508883" cy="508883"/>
            </a:xfrm>
            <a:prstGeom prst="rect">
              <a:avLst/>
            </a:prstGeom>
          </p:spPr>
        </p:pic>
        <p:pic>
          <p:nvPicPr>
            <p:cNvPr id="26" name="Graphic 25" descr="City with solid fill">
              <a:extLst>
                <a:ext uri="{FF2B5EF4-FFF2-40B4-BE49-F238E27FC236}">
                  <a16:creationId xmlns:a16="http://schemas.microsoft.com/office/drawing/2014/main" id="{316C77D4-B7C3-439C-AE2A-A7D2FD4B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27650" y="1693276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City outline">
              <a:extLst>
                <a:ext uri="{FF2B5EF4-FFF2-40B4-BE49-F238E27FC236}">
                  <a16:creationId xmlns:a16="http://schemas.microsoft.com/office/drawing/2014/main" id="{440810EB-3119-403A-A1FD-200F79F7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902845" y="1708084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indy outline">
              <a:extLst>
                <a:ext uri="{FF2B5EF4-FFF2-40B4-BE49-F238E27FC236}">
                  <a16:creationId xmlns:a16="http://schemas.microsoft.com/office/drawing/2014/main" id="{771244ED-F1B8-4CBA-BEA7-5D8DCA093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56251" y="1056624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Warehouse outline">
              <a:extLst>
                <a:ext uri="{FF2B5EF4-FFF2-40B4-BE49-F238E27FC236}">
                  <a16:creationId xmlns:a16="http://schemas.microsoft.com/office/drawing/2014/main" id="{3DD0DD07-2F57-4BA5-B32C-9473CC87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96854" y="2483283"/>
              <a:ext cx="689328" cy="689328"/>
            </a:xfrm>
            <a:prstGeom prst="rect">
              <a:avLst/>
            </a:prstGeom>
          </p:spPr>
        </p:pic>
        <p:pic>
          <p:nvPicPr>
            <p:cNvPr id="37" name="Graphic 36" descr="Hill scene outline">
              <a:extLst>
                <a:ext uri="{FF2B5EF4-FFF2-40B4-BE49-F238E27FC236}">
                  <a16:creationId xmlns:a16="http://schemas.microsoft.com/office/drawing/2014/main" id="{3436F561-52F8-4128-8A28-07651D6C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275" y="1209508"/>
              <a:ext cx="1352168" cy="1352168"/>
            </a:xfrm>
            <a:prstGeom prst="rect">
              <a:avLst/>
            </a:prstGeom>
          </p:spPr>
        </p:pic>
        <p:pic>
          <p:nvPicPr>
            <p:cNvPr id="38" name="Graphic 37" descr="Windy outline">
              <a:extLst>
                <a:ext uri="{FF2B5EF4-FFF2-40B4-BE49-F238E27FC236}">
                  <a16:creationId xmlns:a16="http://schemas.microsoft.com/office/drawing/2014/main" id="{0A155943-6943-456A-B5AA-B125B442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1712228" y="1488839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Helicopter outline">
              <a:extLst>
                <a:ext uri="{FF2B5EF4-FFF2-40B4-BE49-F238E27FC236}">
                  <a16:creationId xmlns:a16="http://schemas.microsoft.com/office/drawing/2014/main" id="{9D371604-D840-4191-BEDA-368864A01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78328" y="2181821"/>
              <a:ext cx="294199" cy="320978"/>
            </a:xfrm>
            <a:prstGeom prst="rect">
              <a:avLst/>
            </a:prstGeom>
          </p:spPr>
        </p:pic>
        <p:pic>
          <p:nvPicPr>
            <p:cNvPr id="41" name="Graphic 40" descr="Helicopter with solid fill">
              <a:extLst>
                <a:ext uri="{FF2B5EF4-FFF2-40B4-BE49-F238E27FC236}">
                  <a16:creationId xmlns:a16="http://schemas.microsoft.com/office/drawing/2014/main" id="{980272EE-C97F-49FB-9F26-A643F208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09410" y="2404478"/>
              <a:ext cx="279994" cy="279994"/>
            </a:xfrm>
            <a:prstGeom prst="rect">
              <a:avLst/>
            </a:prstGeom>
          </p:spPr>
        </p:pic>
        <p:pic>
          <p:nvPicPr>
            <p:cNvPr id="42" name="Graphic 41" descr="Helicopter with solid fill">
              <a:extLst>
                <a:ext uri="{FF2B5EF4-FFF2-40B4-BE49-F238E27FC236}">
                  <a16:creationId xmlns:a16="http://schemas.microsoft.com/office/drawing/2014/main" id="{C6325271-4602-4473-93F8-B82615BEC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2278469" y="1247337"/>
              <a:ext cx="481961" cy="499839"/>
            </a:xfrm>
            <a:prstGeom prst="rect">
              <a:avLst/>
            </a:prstGeom>
          </p:spPr>
        </p:pic>
        <p:pic>
          <p:nvPicPr>
            <p:cNvPr id="43" name="Graphic 42" descr="Warehouse outline">
              <a:extLst>
                <a:ext uri="{FF2B5EF4-FFF2-40B4-BE49-F238E27FC236}">
                  <a16:creationId xmlns:a16="http://schemas.microsoft.com/office/drawing/2014/main" id="{877F6CED-6A77-4949-A978-2EE071CC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59576" y="2476748"/>
              <a:ext cx="689328" cy="689328"/>
            </a:xfrm>
            <a:prstGeom prst="rect">
              <a:avLst/>
            </a:prstGeom>
          </p:spPr>
        </p:pic>
        <p:pic>
          <p:nvPicPr>
            <p:cNvPr id="44" name="Graphic 43" descr="Warehouse outline">
              <a:extLst>
                <a:ext uri="{FF2B5EF4-FFF2-40B4-BE49-F238E27FC236}">
                  <a16:creationId xmlns:a16="http://schemas.microsoft.com/office/drawing/2014/main" id="{0E8CDAEC-9C66-4B1F-9B1C-1BE810CC9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72982" y="2455184"/>
              <a:ext cx="689328" cy="689328"/>
            </a:xfrm>
            <a:prstGeom prst="rect">
              <a:avLst/>
            </a:prstGeom>
          </p:spPr>
        </p:pic>
        <p:pic>
          <p:nvPicPr>
            <p:cNvPr id="45" name="Graphic 44" descr="Helicopter with solid fill">
              <a:extLst>
                <a:ext uri="{FF2B5EF4-FFF2-40B4-BE49-F238E27FC236}">
                  <a16:creationId xmlns:a16="http://schemas.microsoft.com/office/drawing/2014/main" id="{1868CC9B-2BE5-4B0D-B2E5-E22C7006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631731" y="2499553"/>
              <a:ext cx="253700" cy="279994"/>
            </a:xfrm>
            <a:prstGeom prst="rect">
              <a:avLst/>
            </a:prstGeom>
          </p:spPr>
        </p:pic>
        <p:pic>
          <p:nvPicPr>
            <p:cNvPr id="46" name="Graphic 45" descr="Helicopter with solid fill">
              <a:extLst>
                <a:ext uri="{FF2B5EF4-FFF2-40B4-BE49-F238E27FC236}">
                  <a16:creationId xmlns:a16="http://schemas.microsoft.com/office/drawing/2014/main" id="{1E1A451B-9A57-4BA1-B9B6-7F61007D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4274" y="2150476"/>
              <a:ext cx="279994" cy="279994"/>
            </a:xfrm>
            <a:prstGeom prst="rect">
              <a:avLst/>
            </a:prstGeom>
          </p:spPr>
        </p:pic>
        <p:pic>
          <p:nvPicPr>
            <p:cNvPr id="48" name="Graphic 47" descr="Helicopter outline">
              <a:extLst>
                <a:ext uri="{FF2B5EF4-FFF2-40B4-BE49-F238E27FC236}">
                  <a16:creationId xmlns:a16="http://schemas.microsoft.com/office/drawing/2014/main" id="{379F9FD6-33DF-488F-B1AC-5687CAA7D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43841" y="1154915"/>
              <a:ext cx="283485" cy="320978"/>
            </a:xfrm>
            <a:prstGeom prst="rect">
              <a:avLst/>
            </a:prstGeom>
          </p:spPr>
        </p:pic>
        <p:pic>
          <p:nvPicPr>
            <p:cNvPr id="49" name="Graphic 48" descr="Helicopter with solid fill">
              <a:extLst>
                <a:ext uri="{FF2B5EF4-FFF2-40B4-BE49-F238E27FC236}">
                  <a16:creationId xmlns:a16="http://schemas.microsoft.com/office/drawing/2014/main" id="{CF331D06-5706-4195-A1E9-50AF3A982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961928" y="2343286"/>
              <a:ext cx="224966" cy="279994"/>
            </a:xfrm>
            <a:prstGeom prst="rect">
              <a:avLst/>
            </a:prstGeom>
          </p:spPr>
        </p:pic>
        <p:pic>
          <p:nvPicPr>
            <p:cNvPr id="50" name="Graphic 49" descr="Helicopter outline">
              <a:extLst>
                <a:ext uri="{FF2B5EF4-FFF2-40B4-BE49-F238E27FC236}">
                  <a16:creationId xmlns:a16="http://schemas.microsoft.com/office/drawing/2014/main" id="{BCE8E725-3E40-4E7F-96F1-19D8F0087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954" y="2400355"/>
              <a:ext cx="246321" cy="320978"/>
            </a:xfrm>
            <a:prstGeom prst="rect">
              <a:avLst/>
            </a:prstGeom>
          </p:spPr>
        </p:pic>
        <p:pic>
          <p:nvPicPr>
            <p:cNvPr id="74" name="Graphic 73" descr="Quadcopter with solid fill">
              <a:extLst>
                <a:ext uri="{FF2B5EF4-FFF2-40B4-BE49-F238E27FC236}">
                  <a16:creationId xmlns:a16="http://schemas.microsoft.com/office/drawing/2014/main" id="{13CD95FC-2D70-495D-B982-B682736B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4283636" y="1595132"/>
              <a:ext cx="372595" cy="372595"/>
            </a:xfrm>
            <a:prstGeom prst="rect">
              <a:avLst/>
            </a:prstGeom>
          </p:spPr>
        </p:pic>
        <p:pic>
          <p:nvPicPr>
            <p:cNvPr id="76" name="Graphic 75" descr="Quadcopter outline">
              <a:extLst>
                <a:ext uri="{FF2B5EF4-FFF2-40B4-BE49-F238E27FC236}">
                  <a16:creationId xmlns:a16="http://schemas.microsoft.com/office/drawing/2014/main" id="{25E912A2-FE3E-497B-9720-DACF6C89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259303" y="2170146"/>
              <a:ext cx="415751" cy="415751"/>
            </a:xfrm>
            <a:prstGeom prst="rect">
              <a:avLst/>
            </a:prstGeom>
          </p:spPr>
        </p:pic>
        <p:pic>
          <p:nvPicPr>
            <p:cNvPr id="77" name="Graphic 76" descr="Quadcopter outline">
              <a:extLst>
                <a:ext uri="{FF2B5EF4-FFF2-40B4-BE49-F238E27FC236}">
                  <a16:creationId xmlns:a16="http://schemas.microsoft.com/office/drawing/2014/main" id="{55F09A2B-F414-4612-A822-6C05E701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956269" y="2383947"/>
              <a:ext cx="382640" cy="382640"/>
            </a:xfrm>
            <a:prstGeom prst="rect">
              <a:avLst/>
            </a:prstGeom>
          </p:spPr>
        </p:pic>
        <p:pic>
          <p:nvPicPr>
            <p:cNvPr id="78" name="Graphic 77" descr="Quadcopter outline">
              <a:extLst>
                <a:ext uri="{FF2B5EF4-FFF2-40B4-BE49-F238E27FC236}">
                  <a16:creationId xmlns:a16="http://schemas.microsoft.com/office/drawing/2014/main" id="{BF1A781C-F9B4-4128-BDAE-EFE905446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316958" y="2319517"/>
              <a:ext cx="372596" cy="372596"/>
            </a:xfrm>
            <a:prstGeom prst="rect">
              <a:avLst/>
            </a:prstGeom>
          </p:spPr>
        </p:pic>
        <p:pic>
          <p:nvPicPr>
            <p:cNvPr id="79" name="Graphic 78" descr="Quadcopter with solid fill">
              <a:extLst>
                <a:ext uri="{FF2B5EF4-FFF2-40B4-BE49-F238E27FC236}">
                  <a16:creationId xmlns:a16="http://schemas.microsoft.com/office/drawing/2014/main" id="{4FFAD990-066E-4AAD-91AF-6069273C2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79601" y="1958912"/>
              <a:ext cx="372595" cy="372595"/>
            </a:xfrm>
            <a:prstGeom prst="rect">
              <a:avLst/>
            </a:prstGeom>
          </p:spPr>
        </p:pic>
        <p:pic>
          <p:nvPicPr>
            <p:cNvPr id="80" name="Graphic 79" descr="Quadcopter with solid fill">
              <a:extLst>
                <a:ext uri="{FF2B5EF4-FFF2-40B4-BE49-F238E27FC236}">
                  <a16:creationId xmlns:a16="http://schemas.microsoft.com/office/drawing/2014/main" id="{C76C0CF6-B7CE-4C02-9B13-B079D7AC5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flipH="1">
              <a:off x="160715" y="2750959"/>
              <a:ext cx="372595" cy="372595"/>
            </a:xfrm>
            <a:prstGeom prst="rect">
              <a:avLst/>
            </a:prstGeom>
          </p:spPr>
        </p:pic>
        <p:pic>
          <p:nvPicPr>
            <p:cNvPr id="81" name="Graphic 80" descr="Quadcopter with solid fill">
              <a:extLst>
                <a:ext uri="{FF2B5EF4-FFF2-40B4-BE49-F238E27FC236}">
                  <a16:creationId xmlns:a16="http://schemas.microsoft.com/office/drawing/2014/main" id="{F32ACB91-2D67-488D-AD03-8E48CA08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351719" y="2758013"/>
              <a:ext cx="372595" cy="372595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CB5E9EEC-DC98-4F3C-9C3E-580B00658281}"/>
              </a:ext>
            </a:extLst>
          </p:cNvPr>
          <p:cNvSpPr txBox="1"/>
          <p:nvPr/>
        </p:nvSpPr>
        <p:spPr>
          <a:xfrm>
            <a:off x="9244224" y="1889053"/>
            <a:ext cx="269676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֎"/>
            </a:pPr>
            <a:r>
              <a:rPr lang="en-US"/>
              <a:t>Research Assumptions</a:t>
            </a:r>
            <a:endParaRPr lang="en-US" i="1"/>
          </a:p>
          <a:p>
            <a:pPr lvl="1" algn="r"/>
            <a:r>
              <a:rPr lang="en-US" b="1"/>
              <a:t>will</a:t>
            </a:r>
          </a:p>
          <a:p>
            <a:pPr marL="285750" indent="-285750">
              <a:spcBef>
                <a:spcPts val="2400"/>
              </a:spcBef>
              <a:buFont typeface="Calibri" panose="020F0502020204030204" pitchFamily="34" charset="0"/>
              <a:buChar char="֎"/>
            </a:pPr>
            <a:r>
              <a:rPr lang="en-US"/>
              <a:t>Research Requirements</a:t>
            </a:r>
          </a:p>
          <a:p>
            <a:pPr algn="r"/>
            <a:r>
              <a:rPr lang="en-US" b="1"/>
              <a:t>shall</a:t>
            </a:r>
            <a:r>
              <a:rPr lang="en-US"/>
              <a:t>/</a:t>
            </a:r>
            <a:r>
              <a:rPr lang="en-US" b="1"/>
              <a:t>should</a:t>
            </a:r>
          </a:p>
          <a:p>
            <a:endParaRPr lang="en-US" i="1"/>
          </a:p>
          <a:p>
            <a:pPr algn="r"/>
            <a:r>
              <a:rPr lang="en-US"/>
              <a:t>Operational and </a:t>
            </a:r>
          </a:p>
          <a:p>
            <a:pPr algn="r"/>
            <a:r>
              <a:rPr lang="en-US"/>
              <a:t>Functional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470ED87-EA1A-448F-B310-694FB2F5A047}"/>
              </a:ext>
            </a:extLst>
          </p:cNvPr>
          <p:cNvGrpSpPr/>
          <p:nvPr/>
        </p:nvGrpSpPr>
        <p:grpSpPr>
          <a:xfrm>
            <a:off x="9306979" y="798124"/>
            <a:ext cx="2764768" cy="356791"/>
            <a:chOff x="9306979" y="798124"/>
            <a:chExt cx="2764768" cy="356791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E533AD73-FD35-4C83-A4A4-FA8491BDA806}"/>
                </a:ext>
              </a:extLst>
            </p:cNvPr>
            <p:cNvSpPr/>
            <p:nvPr/>
          </p:nvSpPr>
          <p:spPr>
            <a:xfrm>
              <a:off x="9306979" y="798124"/>
              <a:ext cx="474206" cy="356791"/>
            </a:xfrm>
            <a:prstGeom prst="diamond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86" name="Graphic 85" descr="Clock with solid fill">
              <a:extLst>
                <a:ext uri="{FF2B5EF4-FFF2-40B4-BE49-F238E27FC236}">
                  <a16:creationId xmlns:a16="http://schemas.microsoft.com/office/drawing/2014/main" id="{F60EEFA9-855B-4274-A2DE-E3E67D7A3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391227" y="825749"/>
              <a:ext cx="301541" cy="301541"/>
            </a:xfrm>
            <a:prstGeom prst="rect">
              <a:avLst/>
            </a:prstGeom>
          </p:spPr>
        </p:pic>
        <p:sp>
          <p:nvSpPr>
            <p:cNvPr id="87" name="Arrow: Chevron 86">
              <a:extLst>
                <a:ext uri="{FF2B5EF4-FFF2-40B4-BE49-F238E27FC236}">
                  <a16:creationId xmlns:a16="http://schemas.microsoft.com/office/drawing/2014/main" id="{5EA3B858-4BFB-48F8-A6A4-2D698935C0EF}"/>
                </a:ext>
              </a:extLst>
            </p:cNvPr>
            <p:cNvSpPr/>
            <p:nvPr/>
          </p:nvSpPr>
          <p:spPr>
            <a:xfrm>
              <a:off x="9757965" y="859144"/>
              <a:ext cx="2313782" cy="234751"/>
            </a:xfrm>
            <a:prstGeom prst="chevron">
              <a:avLst>
                <a:gd name="adj" fmla="val 78402"/>
              </a:avLst>
            </a:prstGeom>
            <a:gradFill flip="none" rotWithShape="1">
              <a:gsLst>
                <a:gs pos="18000">
                  <a:schemeClr val="accent1">
                    <a:tint val="100000"/>
                    <a:shade val="100000"/>
                    <a:satMod val="130000"/>
                  </a:schemeClr>
                </a:gs>
                <a:gs pos="49000">
                  <a:srgbClr val="6DA1E6"/>
                </a:gs>
                <a:gs pos="83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359AF35-DBCC-40EC-B797-B60C09CD5140}"/>
                </a:ext>
              </a:extLst>
            </p:cNvPr>
            <p:cNvSpPr txBox="1"/>
            <p:nvPr/>
          </p:nvSpPr>
          <p:spPr>
            <a:xfrm>
              <a:off x="10147945" y="822631"/>
              <a:ext cx="1423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Progress of Time</a:t>
              </a:r>
            </a:p>
          </p:txBody>
        </p:sp>
      </p:grpSp>
      <p:sp>
        <p:nvSpPr>
          <p:cNvPr id="58" name="Content Placeholder 5">
            <a:extLst>
              <a:ext uri="{FF2B5EF4-FFF2-40B4-BE49-F238E27FC236}">
                <a16:creationId xmlns:a16="http://schemas.microsoft.com/office/drawing/2014/main" id="{D53CA6AD-420A-46EA-BAA1-4B08E9E4617A}"/>
              </a:ext>
            </a:extLst>
          </p:cNvPr>
          <p:cNvSpPr txBox="1">
            <a:spLocks/>
          </p:cNvSpPr>
          <p:nvPr/>
        </p:nvSpPr>
        <p:spPr>
          <a:xfrm>
            <a:off x="2086182" y="3136267"/>
            <a:ext cx="3801477" cy="1048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b="1" dirty="0"/>
              <a:t>UAM System of Systems</a:t>
            </a:r>
          </a:p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sz="1800" dirty="0"/>
              <a:t>Enterprise decomposed into 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capabilities that cover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the airspace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5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4CE26-15F5-4F55-8F07-505D3AF2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Engineering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772EF-EE68-4C34-BA9C-768F915D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9" name="Graphic 38" descr="City with solid fill">
            <a:extLst>
              <a:ext uri="{FF2B5EF4-FFF2-40B4-BE49-F238E27FC236}">
                <a16:creationId xmlns:a16="http://schemas.microsoft.com/office/drawing/2014/main" id="{867445D7-22C6-4187-A6CD-03B518071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832" y="2319517"/>
            <a:ext cx="914400" cy="914400"/>
          </a:xfrm>
          <a:prstGeom prst="rect">
            <a:avLst/>
          </a:prstGeom>
        </p:spPr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37284A39-DBE3-4D3C-8D56-D021B09EC949}"/>
              </a:ext>
            </a:extLst>
          </p:cNvPr>
          <p:cNvGraphicFramePr>
            <a:graphicFrameLocks noGrp="1"/>
          </p:cNvGraphicFramePr>
          <p:nvPr/>
        </p:nvGraphicFramePr>
        <p:xfrm>
          <a:off x="6953081" y="1180130"/>
          <a:ext cx="2251300" cy="4644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1300">
                  <a:extLst>
                    <a:ext uri="{9D8B030D-6E8A-4147-A177-3AD203B41FA5}">
                      <a16:colId xmlns:a16="http://schemas.microsoft.com/office/drawing/2014/main" val="1927497644"/>
                    </a:ext>
                  </a:extLst>
                </a:gridCol>
              </a:tblGrid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Airspace </a:t>
                      </a:r>
                      <a:r>
                        <a:rPr lang="en-US" err="1"/>
                        <a:t>Mgmt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771814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Airspace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5488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Regulations &amp; Policies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7418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Communications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180892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Navigation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632928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Secured Airspace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565801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Separation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06961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Surveillance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878682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Vertiport 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29766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Weather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2807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AF5DAD-39B6-4ECC-BD74-59F29370A7EE}"/>
              </a:ext>
            </a:extLst>
          </p:cNvPr>
          <p:cNvCxnSpPr/>
          <p:nvPr/>
        </p:nvCxnSpPr>
        <p:spPr>
          <a:xfrm flipV="1">
            <a:off x="5958995" y="1530218"/>
            <a:ext cx="922910" cy="1833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2C2046-4A99-4397-B6B5-10A4950DD61E}"/>
              </a:ext>
            </a:extLst>
          </p:cNvPr>
          <p:cNvCxnSpPr>
            <a:cxnSpLocks/>
          </p:cNvCxnSpPr>
          <p:nvPr/>
        </p:nvCxnSpPr>
        <p:spPr>
          <a:xfrm flipV="1">
            <a:off x="5958995" y="2030057"/>
            <a:ext cx="868157" cy="1333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325E61-F9E9-4727-ACC9-56A8138E91E6}"/>
              </a:ext>
            </a:extLst>
          </p:cNvPr>
          <p:cNvCxnSpPr>
            <a:cxnSpLocks/>
          </p:cNvCxnSpPr>
          <p:nvPr/>
        </p:nvCxnSpPr>
        <p:spPr>
          <a:xfrm flipV="1">
            <a:off x="5958995" y="2419654"/>
            <a:ext cx="864362" cy="943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5D08A2F-52AE-43DD-9267-12F8BF65158B}"/>
              </a:ext>
            </a:extLst>
          </p:cNvPr>
          <p:cNvCxnSpPr>
            <a:cxnSpLocks/>
          </p:cNvCxnSpPr>
          <p:nvPr/>
        </p:nvCxnSpPr>
        <p:spPr>
          <a:xfrm flipV="1">
            <a:off x="5958995" y="2837970"/>
            <a:ext cx="864362" cy="525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7E57D7-659E-4595-A3F4-41D5AC1C408F}"/>
              </a:ext>
            </a:extLst>
          </p:cNvPr>
          <p:cNvCxnSpPr>
            <a:cxnSpLocks/>
          </p:cNvCxnSpPr>
          <p:nvPr/>
        </p:nvCxnSpPr>
        <p:spPr>
          <a:xfrm flipV="1">
            <a:off x="5958995" y="3278208"/>
            <a:ext cx="874797" cy="85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C4BE670-6849-4ADC-85D1-672D9B813FEE}"/>
              </a:ext>
            </a:extLst>
          </p:cNvPr>
          <p:cNvCxnSpPr>
            <a:cxnSpLocks/>
          </p:cNvCxnSpPr>
          <p:nvPr/>
        </p:nvCxnSpPr>
        <p:spPr>
          <a:xfrm>
            <a:off x="5958995" y="3363402"/>
            <a:ext cx="881437" cy="368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D36C02-FC0B-4105-A98F-D4076180200D}"/>
              </a:ext>
            </a:extLst>
          </p:cNvPr>
          <p:cNvCxnSpPr>
            <a:cxnSpLocks/>
          </p:cNvCxnSpPr>
          <p:nvPr/>
        </p:nvCxnSpPr>
        <p:spPr>
          <a:xfrm>
            <a:off x="5958995" y="3363401"/>
            <a:ext cx="881437" cy="764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3ED30F-5894-464B-A530-C4538FD0F14D}"/>
              </a:ext>
            </a:extLst>
          </p:cNvPr>
          <p:cNvCxnSpPr>
            <a:cxnSpLocks/>
          </p:cNvCxnSpPr>
          <p:nvPr/>
        </p:nvCxnSpPr>
        <p:spPr>
          <a:xfrm>
            <a:off x="5969430" y="3359183"/>
            <a:ext cx="871002" cy="1261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C21FDE2-86B4-48B0-AFFF-834AD3CC610F}"/>
              </a:ext>
            </a:extLst>
          </p:cNvPr>
          <p:cNvCxnSpPr>
            <a:cxnSpLocks/>
          </p:cNvCxnSpPr>
          <p:nvPr/>
        </p:nvCxnSpPr>
        <p:spPr>
          <a:xfrm>
            <a:off x="5969430" y="3359182"/>
            <a:ext cx="871002" cy="1715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E0077D6-1CCF-4907-9A5D-CB3DC283C6EF}"/>
              </a:ext>
            </a:extLst>
          </p:cNvPr>
          <p:cNvCxnSpPr>
            <a:cxnSpLocks/>
          </p:cNvCxnSpPr>
          <p:nvPr/>
        </p:nvCxnSpPr>
        <p:spPr>
          <a:xfrm>
            <a:off x="5965635" y="3363400"/>
            <a:ext cx="916270" cy="2159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D45982-B5DF-4D4A-BC5E-03EB8726C0A9}"/>
              </a:ext>
            </a:extLst>
          </p:cNvPr>
          <p:cNvGrpSpPr/>
          <p:nvPr/>
        </p:nvGrpSpPr>
        <p:grpSpPr>
          <a:xfrm>
            <a:off x="160715" y="1056624"/>
            <a:ext cx="5409936" cy="2115987"/>
            <a:chOff x="160715" y="1056624"/>
            <a:chExt cx="5409936" cy="2115987"/>
          </a:xfrm>
        </p:grpSpPr>
        <p:pic>
          <p:nvPicPr>
            <p:cNvPr id="3" name="Graphic 2" descr="Helicopter outline">
              <a:extLst>
                <a:ext uri="{FF2B5EF4-FFF2-40B4-BE49-F238E27FC236}">
                  <a16:creationId xmlns:a16="http://schemas.microsoft.com/office/drawing/2014/main" id="{EB087CD9-94BA-40C9-B3D9-D067B89B0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126576" y="1162849"/>
              <a:ext cx="500933" cy="546529"/>
            </a:xfrm>
            <a:prstGeom prst="rect">
              <a:avLst/>
            </a:prstGeom>
          </p:spPr>
        </p:pic>
        <p:pic>
          <p:nvPicPr>
            <p:cNvPr id="17" name="Graphic 16" descr="Helicopter with solid fill">
              <a:extLst>
                <a:ext uri="{FF2B5EF4-FFF2-40B4-BE49-F238E27FC236}">
                  <a16:creationId xmlns:a16="http://schemas.microsoft.com/office/drawing/2014/main" id="{71B5C461-F929-4383-B785-855B5281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12358" y="1530218"/>
              <a:ext cx="499839" cy="499839"/>
            </a:xfrm>
            <a:prstGeom prst="rect">
              <a:avLst/>
            </a:prstGeom>
          </p:spPr>
        </p:pic>
        <p:pic>
          <p:nvPicPr>
            <p:cNvPr id="21" name="Graphic 20" descr="Hill scene outline">
              <a:extLst>
                <a:ext uri="{FF2B5EF4-FFF2-40B4-BE49-F238E27FC236}">
                  <a16:creationId xmlns:a16="http://schemas.microsoft.com/office/drawing/2014/main" id="{88DCB4D5-2DEC-4CCE-B52C-75DF7B88C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92424" y="1424549"/>
              <a:ext cx="1352168" cy="135216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DC68C0-58C7-4427-AF30-1E398A827B91}"/>
                </a:ext>
              </a:extLst>
            </p:cNvPr>
            <p:cNvSpPr/>
            <p:nvPr/>
          </p:nvSpPr>
          <p:spPr>
            <a:xfrm>
              <a:off x="2664431" y="1419477"/>
              <a:ext cx="464098" cy="49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loud With Lightning And Rain outline">
              <a:extLst>
                <a:ext uri="{FF2B5EF4-FFF2-40B4-BE49-F238E27FC236}">
                  <a16:creationId xmlns:a16="http://schemas.microsoft.com/office/drawing/2014/main" id="{A69E130B-BFAD-42E9-B1C8-C547E881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64431" y="1447680"/>
              <a:ext cx="508883" cy="508883"/>
            </a:xfrm>
            <a:prstGeom prst="rect">
              <a:avLst/>
            </a:prstGeom>
          </p:spPr>
        </p:pic>
        <p:pic>
          <p:nvPicPr>
            <p:cNvPr id="26" name="Graphic 25" descr="City with solid fill">
              <a:extLst>
                <a:ext uri="{FF2B5EF4-FFF2-40B4-BE49-F238E27FC236}">
                  <a16:creationId xmlns:a16="http://schemas.microsoft.com/office/drawing/2014/main" id="{316C77D4-B7C3-439C-AE2A-A7D2FD4B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27650" y="1693276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City outline">
              <a:extLst>
                <a:ext uri="{FF2B5EF4-FFF2-40B4-BE49-F238E27FC236}">
                  <a16:creationId xmlns:a16="http://schemas.microsoft.com/office/drawing/2014/main" id="{440810EB-3119-403A-A1FD-200F79F7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902845" y="1708084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indy outline">
              <a:extLst>
                <a:ext uri="{FF2B5EF4-FFF2-40B4-BE49-F238E27FC236}">
                  <a16:creationId xmlns:a16="http://schemas.microsoft.com/office/drawing/2014/main" id="{771244ED-F1B8-4CBA-BEA7-5D8DCA093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56251" y="1056624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Warehouse outline">
              <a:extLst>
                <a:ext uri="{FF2B5EF4-FFF2-40B4-BE49-F238E27FC236}">
                  <a16:creationId xmlns:a16="http://schemas.microsoft.com/office/drawing/2014/main" id="{3DD0DD07-2F57-4BA5-B32C-9473CC87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96854" y="2483283"/>
              <a:ext cx="689328" cy="689328"/>
            </a:xfrm>
            <a:prstGeom prst="rect">
              <a:avLst/>
            </a:prstGeom>
          </p:spPr>
        </p:pic>
        <p:pic>
          <p:nvPicPr>
            <p:cNvPr id="37" name="Graphic 36" descr="Hill scene outline">
              <a:extLst>
                <a:ext uri="{FF2B5EF4-FFF2-40B4-BE49-F238E27FC236}">
                  <a16:creationId xmlns:a16="http://schemas.microsoft.com/office/drawing/2014/main" id="{3436F561-52F8-4128-8A28-07651D6C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275" y="1209508"/>
              <a:ext cx="1352168" cy="1352168"/>
            </a:xfrm>
            <a:prstGeom prst="rect">
              <a:avLst/>
            </a:prstGeom>
          </p:spPr>
        </p:pic>
        <p:pic>
          <p:nvPicPr>
            <p:cNvPr id="38" name="Graphic 37" descr="Windy outline">
              <a:extLst>
                <a:ext uri="{FF2B5EF4-FFF2-40B4-BE49-F238E27FC236}">
                  <a16:creationId xmlns:a16="http://schemas.microsoft.com/office/drawing/2014/main" id="{0A155943-6943-456A-B5AA-B125B442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1712228" y="1488839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Helicopter outline">
              <a:extLst>
                <a:ext uri="{FF2B5EF4-FFF2-40B4-BE49-F238E27FC236}">
                  <a16:creationId xmlns:a16="http://schemas.microsoft.com/office/drawing/2014/main" id="{9D371604-D840-4191-BEDA-368864A01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78328" y="2181821"/>
              <a:ext cx="294199" cy="320978"/>
            </a:xfrm>
            <a:prstGeom prst="rect">
              <a:avLst/>
            </a:prstGeom>
          </p:spPr>
        </p:pic>
        <p:pic>
          <p:nvPicPr>
            <p:cNvPr id="41" name="Graphic 40" descr="Helicopter with solid fill">
              <a:extLst>
                <a:ext uri="{FF2B5EF4-FFF2-40B4-BE49-F238E27FC236}">
                  <a16:creationId xmlns:a16="http://schemas.microsoft.com/office/drawing/2014/main" id="{980272EE-C97F-49FB-9F26-A643F208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09410" y="2404478"/>
              <a:ext cx="279994" cy="279994"/>
            </a:xfrm>
            <a:prstGeom prst="rect">
              <a:avLst/>
            </a:prstGeom>
          </p:spPr>
        </p:pic>
        <p:pic>
          <p:nvPicPr>
            <p:cNvPr id="42" name="Graphic 41" descr="Helicopter with solid fill">
              <a:extLst>
                <a:ext uri="{FF2B5EF4-FFF2-40B4-BE49-F238E27FC236}">
                  <a16:creationId xmlns:a16="http://schemas.microsoft.com/office/drawing/2014/main" id="{C6325271-4602-4473-93F8-B82615BEC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2278469" y="1247337"/>
              <a:ext cx="481961" cy="499839"/>
            </a:xfrm>
            <a:prstGeom prst="rect">
              <a:avLst/>
            </a:prstGeom>
          </p:spPr>
        </p:pic>
        <p:pic>
          <p:nvPicPr>
            <p:cNvPr id="43" name="Graphic 42" descr="Warehouse outline">
              <a:extLst>
                <a:ext uri="{FF2B5EF4-FFF2-40B4-BE49-F238E27FC236}">
                  <a16:creationId xmlns:a16="http://schemas.microsoft.com/office/drawing/2014/main" id="{877F6CED-6A77-4949-A978-2EE071CC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59576" y="2476748"/>
              <a:ext cx="689328" cy="689328"/>
            </a:xfrm>
            <a:prstGeom prst="rect">
              <a:avLst/>
            </a:prstGeom>
          </p:spPr>
        </p:pic>
        <p:pic>
          <p:nvPicPr>
            <p:cNvPr id="44" name="Graphic 43" descr="Warehouse outline">
              <a:extLst>
                <a:ext uri="{FF2B5EF4-FFF2-40B4-BE49-F238E27FC236}">
                  <a16:creationId xmlns:a16="http://schemas.microsoft.com/office/drawing/2014/main" id="{0E8CDAEC-9C66-4B1F-9B1C-1BE810CC9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72982" y="2455184"/>
              <a:ext cx="689328" cy="689328"/>
            </a:xfrm>
            <a:prstGeom prst="rect">
              <a:avLst/>
            </a:prstGeom>
          </p:spPr>
        </p:pic>
        <p:pic>
          <p:nvPicPr>
            <p:cNvPr id="45" name="Graphic 44" descr="Helicopter with solid fill">
              <a:extLst>
                <a:ext uri="{FF2B5EF4-FFF2-40B4-BE49-F238E27FC236}">
                  <a16:creationId xmlns:a16="http://schemas.microsoft.com/office/drawing/2014/main" id="{1868CC9B-2BE5-4B0D-B2E5-E22C7006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631731" y="2499553"/>
              <a:ext cx="253700" cy="279994"/>
            </a:xfrm>
            <a:prstGeom prst="rect">
              <a:avLst/>
            </a:prstGeom>
          </p:spPr>
        </p:pic>
        <p:pic>
          <p:nvPicPr>
            <p:cNvPr id="46" name="Graphic 45" descr="Helicopter with solid fill">
              <a:extLst>
                <a:ext uri="{FF2B5EF4-FFF2-40B4-BE49-F238E27FC236}">
                  <a16:creationId xmlns:a16="http://schemas.microsoft.com/office/drawing/2014/main" id="{1E1A451B-9A57-4BA1-B9B6-7F61007D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4274" y="2150476"/>
              <a:ext cx="279994" cy="279994"/>
            </a:xfrm>
            <a:prstGeom prst="rect">
              <a:avLst/>
            </a:prstGeom>
          </p:spPr>
        </p:pic>
        <p:pic>
          <p:nvPicPr>
            <p:cNvPr id="48" name="Graphic 47" descr="Helicopter outline">
              <a:extLst>
                <a:ext uri="{FF2B5EF4-FFF2-40B4-BE49-F238E27FC236}">
                  <a16:creationId xmlns:a16="http://schemas.microsoft.com/office/drawing/2014/main" id="{379F9FD6-33DF-488F-B1AC-5687CAA7D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43841" y="1154915"/>
              <a:ext cx="283485" cy="320978"/>
            </a:xfrm>
            <a:prstGeom prst="rect">
              <a:avLst/>
            </a:prstGeom>
          </p:spPr>
        </p:pic>
        <p:pic>
          <p:nvPicPr>
            <p:cNvPr id="49" name="Graphic 48" descr="Helicopter with solid fill">
              <a:extLst>
                <a:ext uri="{FF2B5EF4-FFF2-40B4-BE49-F238E27FC236}">
                  <a16:creationId xmlns:a16="http://schemas.microsoft.com/office/drawing/2014/main" id="{CF331D06-5706-4195-A1E9-50AF3A982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961928" y="2343286"/>
              <a:ext cx="224966" cy="279994"/>
            </a:xfrm>
            <a:prstGeom prst="rect">
              <a:avLst/>
            </a:prstGeom>
          </p:spPr>
        </p:pic>
        <p:pic>
          <p:nvPicPr>
            <p:cNvPr id="50" name="Graphic 49" descr="Helicopter outline">
              <a:extLst>
                <a:ext uri="{FF2B5EF4-FFF2-40B4-BE49-F238E27FC236}">
                  <a16:creationId xmlns:a16="http://schemas.microsoft.com/office/drawing/2014/main" id="{BCE8E725-3E40-4E7F-96F1-19D8F0087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954" y="2400355"/>
              <a:ext cx="246321" cy="320978"/>
            </a:xfrm>
            <a:prstGeom prst="rect">
              <a:avLst/>
            </a:prstGeom>
          </p:spPr>
        </p:pic>
        <p:pic>
          <p:nvPicPr>
            <p:cNvPr id="74" name="Graphic 73" descr="Quadcopter with solid fill">
              <a:extLst>
                <a:ext uri="{FF2B5EF4-FFF2-40B4-BE49-F238E27FC236}">
                  <a16:creationId xmlns:a16="http://schemas.microsoft.com/office/drawing/2014/main" id="{13CD95FC-2D70-495D-B982-B682736B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4283636" y="1595132"/>
              <a:ext cx="372595" cy="372595"/>
            </a:xfrm>
            <a:prstGeom prst="rect">
              <a:avLst/>
            </a:prstGeom>
          </p:spPr>
        </p:pic>
        <p:pic>
          <p:nvPicPr>
            <p:cNvPr id="76" name="Graphic 75" descr="Quadcopter outline">
              <a:extLst>
                <a:ext uri="{FF2B5EF4-FFF2-40B4-BE49-F238E27FC236}">
                  <a16:creationId xmlns:a16="http://schemas.microsoft.com/office/drawing/2014/main" id="{25E912A2-FE3E-497B-9720-DACF6C89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259303" y="2170146"/>
              <a:ext cx="415751" cy="415751"/>
            </a:xfrm>
            <a:prstGeom prst="rect">
              <a:avLst/>
            </a:prstGeom>
          </p:spPr>
        </p:pic>
        <p:pic>
          <p:nvPicPr>
            <p:cNvPr id="77" name="Graphic 76" descr="Quadcopter outline">
              <a:extLst>
                <a:ext uri="{FF2B5EF4-FFF2-40B4-BE49-F238E27FC236}">
                  <a16:creationId xmlns:a16="http://schemas.microsoft.com/office/drawing/2014/main" id="{55F09A2B-F414-4612-A822-6C05E701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956269" y="2383947"/>
              <a:ext cx="382640" cy="382640"/>
            </a:xfrm>
            <a:prstGeom prst="rect">
              <a:avLst/>
            </a:prstGeom>
          </p:spPr>
        </p:pic>
        <p:pic>
          <p:nvPicPr>
            <p:cNvPr id="78" name="Graphic 77" descr="Quadcopter outline">
              <a:extLst>
                <a:ext uri="{FF2B5EF4-FFF2-40B4-BE49-F238E27FC236}">
                  <a16:creationId xmlns:a16="http://schemas.microsoft.com/office/drawing/2014/main" id="{BF1A781C-F9B4-4128-BDAE-EFE905446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316958" y="2319517"/>
              <a:ext cx="372596" cy="372596"/>
            </a:xfrm>
            <a:prstGeom prst="rect">
              <a:avLst/>
            </a:prstGeom>
          </p:spPr>
        </p:pic>
        <p:pic>
          <p:nvPicPr>
            <p:cNvPr id="79" name="Graphic 78" descr="Quadcopter with solid fill">
              <a:extLst>
                <a:ext uri="{FF2B5EF4-FFF2-40B4-BE49-F238E27FC236}">
                  <a16:creationId xmlns:a16="http://schemas.microsoft.com/office/drawing/2014/main" id="{4FFAD990-066E-4AAD-91AF-6069273C2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79601" y="1958912"/>
              <a:ext cx="372595" cy="372595"/>
            </a:xfrm>
            <a:prstGeom prst="rect">
              <a:avLst/>
            </a:prstGeom>
          </p:spPr>
        </p:pic>
        <p:pic>
          <p:nvPicPr>
            <p:cNvPr id="80" name="Graphic 79" descr="Quadcopter with solid fill">
              <a:extLst>
                <a:ext uri="{FF2B5EF4-FFF2-40B4-BE49-F238E27FC236}">
                  <a16:creationId xmlns:a16="http://schemas.microsoft.com/office/drawing/2014/main" id="{C76C0CF6-B7CE-4C02-9B13-B079D7AC5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flipH="1">
              <a:off x="160715" y="2750959"/>
              <a:ext cx="372595" cy="372595"/>
            </a:xfrm>
            <a:prstGeom prst="rect">
              <a:avLst/>
            </a:prstGeom>
          </p:spPr>
        </p:pic>
        <p:pic>
          <p:nvPicPr>
            <p:cNvPr id="81" name="Graphic 80" descr="Quadcopter with solid fill">
              <a:extLst>
                <a:ext uri="{FF2B5EF4-FFF2-40B4-BE49-F238E27FC236}">
                  <a16:creationId xmlns:a16="http://schemas.microsoft.com/office/drawing/2014/main" id="{F32ACB91-2D67-488D-AD03-8E48CA08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351719" y="2758013"/>
              <a:ext cx="372595" cy="372595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3767EE3-F2A8-4FAE-AB47-A78905A74716}"/>
              </a:ext>
            </a:extLst>
          </p:cNvPr>
          <p:cNvSpPr txBox="1"/>
          <p:nvPr/>
        </p:nvSpPr>
        <p:spPr>
          <a:xfrm>
            <a:off x="9244224" y="1889053"/>
            <a:ext cx="26967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֎"/>
            </a:pPr>
            <a:r>
              <a:rPr lang="en-US"/>
              <a:t>Research Assumptions</a:t>
            </a:r>
            <a:endParaRPr lang="en-US" i="1"/>
          </a:p>
          <a:p>
            <a:pPr lvl="1" algn="r"/>
            <a:r>
              <a:rPr lang="en-US" b="1"/>
              <a:t>will</a:t>
            </a:r>
            <a:endParaRPr lang="en-US" i="1"/>
          </a:p>
          <a:p>
            <a:pPr marL="285750" indent="-285750">
              <a:spcBef>
                <a:spcPts val="2400"/>
              </a:spcBef>
              <a:buFont typeface="Calibri" panose="020F0502020204030204" pitchFamily="34" charset="0"/>
              <a:buChar char="֎"/>
            </a:pPr>
            <a:r>
              <a:rPr lang="en-US"/>
              <a:t>Research Requirements</a:t>
            </a:r>
          </a:p>
          <a:p>
            <a:pPr algn="r"/>
            <a:r>
              <a:rPr lang="en-US" b="1"/>
              <a:t>shall</a:t>
            </a:r>
            <a:r>
              <a:rPr lang="en-US"/>
              <a:t>/</a:t>
            </a:r>
            <a:r>
              <a:rPr lang="en-US" b="1"/>
              <a:t>should</a:t>
            </a:r>
          </a:p>
          <a:p>
            <a:endParaRPr lang="en-US" i="1"/>
          </a:p>
          <a:p>
            <a:pPr algn="r"/>
            <a:r>
              <a:rPr lang="en-US"/>
              <a:t>Operational and </a:t>
            </a:r>
          </a:p>
          <a:p>
            <a:pPr algn="r"/>
            <a:r>
              <a:rPr lang="en-US"/>
              <a:t>Functional</a:t>
            </a:r>
          </a:p>
          <a:p>
            <a:pPr marL="285750" indent="-285750">
              <a:spcBef>
                <a:spcPts val="2400"/>
              </a:spcBef>
              <a:buFont typeface="Calibri" panose="020F0502020204030204" pitchFamily="34" charset="0"/>
              <a:buChar char="֎"/>
            </a:pPr>
            <a:r>
              <a:rPr lang="en-US" b="1"/>
              <a:t>TBR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DE6C96-48A7-4276-A4B8-070391FA9343}"/>
              </a:ext>
            </a:extLst>
          </p:cNvPr>
          <p:cNvGrpSpPr/>
          <p:nvPr/>
        </p:nvGrpSpPr>
        <p:grpSpPr>
          <a:xfrm>
            <a:off x="9306979" y="798124"/>
            <a:ext cx="2764768" cy="356791"/>
            <a:chOff x="9306979" y="798124"/>
            <a:chExt cx="2764768" cy="356791"/>
          </a:xfrm>
        </p:grpSpPr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427C8368-9D09-40B9-B583-8C672818B387}"/>
                </a:ext>
              </a:extLst>
            </p:cNvPr>
            <p:cNvSpPr/>
            <p:nvPr/>
          </p:nvSpPr>
          <p:spPr>
            <a:xfrm>
              <a:off x="9306979" y="798124"/>
              <a:ext cx="474206" cy="356791"/>
            </a:xfrm>
            <a:prstGeom prst="diamond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75" name="Graphic 74" descr="Clock with solid fill">
              <a:extLst>
                <a:ext uri="{FF2B5EF4-FFF2-40B4-BE49-F238E27FC236}">
                  <a16:creationId xmlns:a16="http://schemas.microsoft.com/office/drawing/2014/main" id="{97584254-3D8B-463F-94AF-9D1838E40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391227" y="825749"/>
              <a:ext cx="301541" cy="301541"/>
            </a:xfrm>
            <a:prstGeom prst="rect">
              <a:avLst/>
            </a:prstGeom>
          </p:spPr>
        </p:pic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EFA7EFC3-CC56-4303-8DCC-B2DB3EBA8068}"/>
                </a:ext>
              </a:extLst>
            </p:cNvPr>
            <p:cNvSpPr/>
            <p:nvPr/>
          </p:nvSpPr>
          <p:spPr>
            <a:xfrm>
              <a:off x="9757965" y="859144"/>
              <a:ext cx="2313782" cy="234751"/>
            </a:xfrm>
            <a:prstGeom prst="chevron">
              <a:avLst>
                <a:gd name="adj" fmla="val 78402"/>
              </a:avLst>
            </a:prstGeom>
            <a:gradFill flip="none" rotWithShape="1">
              <a:gsLst>
                <a:gs pos="18000">
                  <a:schemeClr val="accent1">
                    <a:tint val="100000"/>
                    <a:shade val="100000"/>
                    <a:satMod val="130000"/>
                  </a:schemeClr>
                </a:gs>
                <a:gs pos="49000">
                  <a:srgbClr val="6DA1E6"/>
                </a:gs>
                <a:gs pos="83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BD08508-8733-4D7C-B209-EC2B71CDA96D}"/>
                </a:ext>
              </a:extLst>
            </p:cNvPr>
            <p:cNvSpPr txBox="1"/>
            <p:nvPr/>
          </p:nvSpPr>
          <p:spPr>
            <a:xfrm>
              <a:off x="10147945" y="822631"/>
              <a:ext cx="1423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Progress of Time</a:t>
              </a:r>
            </a:p>
          </p:txBody>
        </p:sp>
      </p:grpSp>
      <p:sp>
        <p:nvSpPr>
          <p:cNvPr id="64" name="Content Placeholder 5">
            <a:extLst>
              <a:ext uri="{FF2B5EF4-FFF2-40B4-BE49-F238E27FC236}">
                <a16:creationId xmlns:a16="http://schemas.microsoft.com/office/drawing/2014/main" id="{69F7932D-FA8D-4EE3-9969-B955A1D0C812}"/>
              </a:ext>
            </a:extLst>
          </p:cNvPr>
          <p:cNvSpPr txBox="1">
            <a:spLocks/>
          </p:cNvSpPr>
          <p:nvPr/>
        </p:nvSpPr>
        <p:spPr>
          <a:xfrm>
            <a:off x="2086182" y="3136267"/>
            <a:ext cx="3801477" cy="1048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b="1" dirty="0"/>
              <a:t>UAM System of Systems</a:t>
            </a:r>
          </a:p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sz="1800" dirty="0"/>
              <a:t>Enterprise decomposed into 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capabilities that cover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the airspace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31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84CE26-15F5-4F55-8F07-505D3AF2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§4 System Engineering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772EF-EE68-4C34-BA9C-768F915D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9" name="Graphic 38" descr="City with solid fill">
            <a:extLst>
              <a:ext uri="{FF2B5EF4-FFF2-40B4-BE49-F238E27FC236}">
                <a16:creationId xmlns:a16="http://schemas.microsoft.com/office/drawing/2014/main" id="{867445D7-22C6-4187-A6CD-03B518071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9832" y="2319517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97D5B79-71A0-4864-9591-37CD0A77C7B4}"/>
              </a:ext>
            </a:extLst>
          </p:cNvPr>
          <p:cNvSpPr txBox="1"/>
          <p:nvPr/>
        </p:nvSpPr>
        <p:spPr>
          <a:xfrm>
            <a:off x="9244224" y="1889053"/>
            <a:ext cx="26967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֎"/>
            </a:pPr>
            <a:r>
              <a:rPr lang="en-US">
                <a:solidFill>
                  <a:srgbClr val="CC3300"/>
                </a:solidFill>
              </a:rPr>
              <a:t>Research Assumptions</a:t>
            </a:r>
            <a:endParaRPr lang="en-US" i="1">
              <a:solidFill>
                <a:srgbClr val="CC3300"/>
              </a:solidFill>
            </a:endParaRPr>
          </a:p>
          <a:p>
            <a:pPr lvl="1" algn="r"/>
            <a:r>
              <a:rPr lang="en-US" b="1">
                <a:solidFill>
                  <a:srgbClr val="CC3300"/>
                </a:solidFill>
              </a:rPr>
              <a:t>will</a:t>
            </a:r>
            <a:endParaRPr lang="en-US" i="1">
              <a:solidFill>
                <a:srgbClr val="CC3300"/>
              </a:solidFill>
            </a:endParaRPr>
          </a:p>
          <a:p>
            <a:pPr marL="285750" indent="-285750">
              <a:spcBef>
                <a:spcPts val="2400"/>
              </a:spcBef>
              <a:buFont typeface="Calibri" panose="020F0502020204030204" pitchFamily="34" charset="0"/>
              <a:buChar char="֎"/>
            </a:pPr>
            <a:r>
              <a:rPr lang="en-US">
                <a:solidFill>
                  <a:srgbClr val="CC3300"/>
                </a:solidFill>
              </a:rPr>
              <a:t>Research Requirements</a:t>
            </a:r>
          </a:p>
          <a:p>
            <a:pPr algn="r"/>
            <a:r>
              <a:rPr lang="en-US" b="1">
                <a:solidFill>
                  <a:srgbClr val="CC3300"/>
                </a:solidFill>
              </a:rPr>
              <a:t>shall</a:t>
            </a:r>
            <a:r>
              <a:rPr lang="en-US">
                <a:solidFill>
                  <a:srgbClr val="CC3300"/>
                </a:solidFill>
              </a:rPr>
              <a:t>/</a:t>
            </a:r>
            <a:r>
              <a:rPr lang="en-US" b="1">
                <a:solidFill>
                  <a:srgbClr val="CC3300"/>
                </a:solidFill>
              </a:rPr>
              <a:t>should</a:t>
            </a:r>
          </a:p>
          <a:p>
            <a:endParaRPr lang="en-US" i="1">
              <a:solidFill>
                <a:srgbClr val="CC3300"/>
              </a:solidFill>
            </a:endParaRPr>
          </a:p>
          <a:p>
            <a:pPr algn="r"/>
            <a:r>
              <a:rPr lang="en-US">
                <a:solidFill>
                  <a:srgbClr val="CC3300"/>
                </a:solidFill>
              </a:rPr>
              <a:t>Operational and </a:t>
            </a:r>
          </a:p>
          <a:p>
            <a:pPr algn="r"/>
            <a:r>
              <a:rPr lang="en-US">
                <a:solidFill>
                  <a:srgbClr val="CC3300"/>
                </a:solidFill>
              </a:rPr>
              <a:t>Functional</a:t>
            </a:r>
          </a:p>
          <a:p>
            <a:pPr marL="285750" indent="-285750">
              <a:spcBef>
                <a:spcPts val="2400"/>
              </a:spcBef>
              <a:buFont typeface="Calibri" panose="020F0502020204030204" pitchFamily="34" charset="0"/>
              <a:buChar char="֎"/>
            </a:pPr>
            <a:r>
              <a:rPr lang="en-US" b="1">
                <a:solidFill>
                  <a:srgbClr val="CC3300"/>
                </a:solidFill>
              </a:rPr>
              <a:t>TBR</a:t>
            </a:r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37284A39-DBE3-4D3C-8D56-D021B09EC949}"/>
              </a:ext>
            </a:extLst>
          </p:cNvPr>
          <p:cNvGraphicFramePr>
            <a:graphicFrameLocks noGrp="1"/>
          </p:cNvGraphicFramePr>
          <p:nvPr/>
        </p:nvGraphicFramePr>
        <p:xfrm>
          <a:off x="6953081" y="1180130"/>
          <a:ext cx="2251300" cy="464453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1300">
                  <a:extLst>
                    <a:ext uri="{9D8B030D-6E8A-4147-A177-3AD203B41FA5}">
                      <a16:colId xmlns:a16="http://schemas.microsoft.com/office/drawing/2014/main" val="1927497644"/>
                    </a:ext>
                  </a:extLst>
                </a:gridCol>
              </a:tblGrid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C3300"/>
                          </a:solidFill>
                        </a:rPr>
                        <a:t>Airspace </a:t>
                      </a:r>
                      <a:r>
                        <a:rPr lang="en-US" err="1">
                          <a:solidFill>
                            <a:srgbClr val="CC3300"/>
                          </a:solidFill>
                        </a:rPr>
                        <a:t>Mgmt</a:t>
                      </a:r>
                      <a:endParaRPr lang="en-US">
                        <a:solidFill>
                          <a:srgbClr val="CC33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3771814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C3300"/>
                          </a:solidFill>
                        </a:rPr>
                        <a:t>Airspace Design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45488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C3300"/>
                          </a:solidFill>
                        </a:rPr>
                        <a:t>Regulations &amp; Policies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874180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C3300"/>
                          </a:solidFill>
                        </a:rPr>
                        <a:t>Communications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180892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C3300"/>
                          </a:solidFill>
                        </a:rPr>
                        <a:t>Navigation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7632928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C3300"/>
                          </a:solidFill>
                        </a:rPr>
                        <a:t>Secured Airspace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565801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C3300"/>
                          </a:solidFill>
                        </a:rPr>
                        <a:t>Separation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069619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C3300"/>
                          </a:solidFill>
                        </a:rPr>
                        <a:t>Surveillance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878682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C3300"/>
                          </a:solidFill>
                        </a:rPr>
                        <a:t>Vertiport 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929766"/>
                  </a:ext>
                </a:extLst>
              </a:tr>
              <a:tr h="46445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CC3300"/>
                          </a:solidFill>
                        </a:rPr>
                        <a:t>Weather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2807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AF5DAD-39B6-4ECC-BD74-59F29370A7EE}"/>
              </a:ext>
            </a:extLst>
          </p:cNvPr>
          <p:cNvCxnSpPr/>
          <p:nvPr/>
        </p:nvCxnSpPr>
        <p:spPr>
          <a:xfrm flipV="1">
            <a:off x="5958995" y="1530218"/>
            <a:ext cx="922910" cy="1833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92C2046-4A99-4397-B6B5-10A4950DD61E}"/>
              </a:ext>
            </a:extLst>
          </p:cNvPr>
          <p:cNvCxnSpPr>
            <a:cxnSpLocks/>
          </p:cNvCxnSpPr>
          <p:nvPr/>
        </p:nvCxnSpPr>
        <p:spPr>
          <a:xfrm flipV="1">
            <a:off x="5958995" y="2030057"/>
            <a:ext cx="868157" cy="1333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4325E61-F9E9-4727-ACC9-56A8138E91E6}"/>
              </a:ext>
            </a:extLst>
          </p:cNvPr>
          <p:cNvCxnSpPr>
            <a:cxnSpLocks/>
          </p:cNvCxnSpPr>
          <p:nvPr/>
        </p:nvCxnSpPr>
        <p:spPr>
          <a:xfrm flipV="1">
            <a:off x="5958995" y="2419654"/>
            <a:ext cx="864362" cy="943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5D08A2F-52AE-43DD-9267-12F8BF65158B}"/>
              </a:ext>
            </a:extLst>
          </p:cNvPr>
          <p:cNvCxnSpPr>
            <a:cxnSpLocks/>
          </p:cNvCxnSpPr>
          <p:nvPr/>
        </p:nvCxnSpPr>
        <p:spPr>
          <a:xfrm flipV="1">
            <a:off x="5958995" y="2837970"/>
            <a:ext cx="864362" cy="5254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27E57D7-659E-4595-A3F4-41D5AC1C408F}"/>
              </a:ext>
            </a:extLst>
          </p:cNvPr>
          <p:cNvCxnSpPr>
            <a:cxnSpLocks/>
          </p:cNvCxnSpPr>
          <p:nvPr/>
        </p:nvCxnSpPr>
        <p:spPr>
          <a:xfrm flipV="1">
            <a:off x="5958995" y="3278208"/>
            <a:ext cx="874797" cy="851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C4BE670-6849-4ADC-85D1-672D9B813FEE}"/>
              </a:ext>
            </a:extLst>
          </p:cNvPr>
          <p:cNvCxnSpPr>
            <a:cxnSpLocks/>
          </p:cNvCxnSpPr>
          <p:nvPr/>
        </p:nvCxnSpPr>
        <p:spPr>
          <a:xfrm>
            <a:off x="5958995" y="3363402"/>
            <a:ext cx="881437" cy="368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D36C02-FC0B-4105-A98F-D4076180200D}"/>
              </a:ext>
            </a:extLst>
          </p:cNvPr>
          <p:cNvCxnSpPr>
            <a:cxnSpLocks/>
          </p:cNvCxnSpPr>
          <p:nvPr/>
        </p:nvCxnSpPr>
        <p:spPr>
          <a:xfrm>
            <a:off x="5958995" y="3363401"/>
            <a:ext cx="881437" cy="764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3ED30F-5894-464B-A530-C4538FD0F14D}"/>
              </a:ext>
            </a:extLst>
          </p:cNvPr>
          <p:cNvCxnSpPr>
            <a:cxnSpLocks/>
          </p:cNvCxnSpPr>
          <p:nvPr/>
        </p:nvCxnSpPr>
        <p:spPr>
          <a:xfrm>
            <a:off x="5969430" y="3359183"/>
            <a:ext cx="871002" cy="1261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C21FDE2-86B4-48B0-AFFF-834AD3CC610F}"/>
              </a:ext>
            </a:extLst>
          </p:cNvPr>
          <p:cNvCxnSpPr>
            <a:cxnSpLocks/>
          </p:cNvCxnSpPr>
          <p:nvPr/>
        </p:nvCxnSpPr>
        <p:spPr>
          <a:xfrm>
            <a:off x="5969430" y="3359182"/>
            <a:ext cx="871002" cy="1715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E0077D6-1CCF-4907-9A5D-CB3DC283C6EF}"/>
              </a:ext>
            </a:extLst>
          </p:cNvPr>
          <p:cNvCxnSpPr>
            <a:cxnSpLocks/>
          </p:cNvCxnSpPr>
          <p:nvPr/>
        </p:nvCxnSpPr>
        <p:spPr>
          <a:xfrm>
            <a:off x="5965635" y="3363400"/>
            <a:ext cx="916270" cy="2159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D45982-B5DF-4D4A-BC5E-03EB8726C0A9}"/>
              </a:ext>
            </a:extLst>
          </p:cNvPr>
          <p:cNvGrpSpPr/>
          <p:nvPr/>
        </p:nvGrpSpPr>
        <p:grpSpPr>
          <a:xfrm>
            <a:off x="160715" y="1056624"/>
            <a:ext cx="5409936" cy="2115987"/>
            <a:chOff x="160715" y="1056624"/>
            <a:chExt cx="5409936" cy="2115987"/>
          </a:xfrm>
        </p:grpSpPr>
        <p:pic>
          <p:nvPicPr>
            <p:cNvPr id="3" name="Graphic 2" descr="Helicopter outline">
              <a:extLst>
                <a:ext uri="{FF2B5EF4-FFF2-40B4-BE49-F238E27FC236}">
                  <a16:creationId xmlns:a16="http://schemas.microsoft.com/office/drawing/2014/main" id="{EB087CD9-94BA-40C9-B3D9-D067B89B0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126576" y="1162849"/>
              <a:ext cx="500933" cy="546529"/>
            </a:xfrm>
            <a:prstGeom prst="rect">
              <a:avLst/>
            </a:prstGeom>
          </p:spPr>
        </p:pic>
        <p:pic>
          <p:nvPicPr>
            <p:cNvPr id="17" name="Graphic 16" descr="Helicopter with solid fill">
              <a:extLst>
                <a:ext uri="{FF2B5EF4-FFF2-40B4-BE49-F238E27FC236}">
                  <a16:creationId xmlns:a16="http://schemas.microsoft.com/office/drawing/2014/main" id="{71B5C461-F929-4383-B785-855B5281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12358" y="1530218"/>
              <a:ext cx="499839" cy="499839"/>
            </a:xfrm>
            <a:prstGeom prst="rect">
              <a:avLst/>
            </a:prstGeom>
          </p:spPr>
        </p:pic>
        <p:pic>
          <p:nvPicPr>
            <p:cNvPr id="21" name="Graphic 20" descr="Hill scene outline">
              <a:extLst>
                <a:ext uri="{FF2B5EF4-FFF2-40B4-BE49-F238E27FC236}">
                  <a16:creationId xmlns:a16="http://schemas.microsoft.com/office/drawing/2014/main" id="{88DCB4D5-2DEC-4CCE-B52C-75DF7B88C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92424" y="1424549"/>
              <a:ext cx="1352168" cy="135216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DC68C0-58C7-4427-AF30-1E398A827B91}"/>
                </a:ext>
              </a:extLst>
            </p:cNvPr>
            <p:cNvSpPr/>
            <p:nvPr/>
          </p:nvSpPr>
          <p:spPr>
            <a:xfrm>
              <a:off x="2664431" y="1419477"/>
              <a:ext cx="464098" cy="49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loud With Lightning And Rain outline">
              <a:extLst>
                <a:ext uri="{FF2B5EF4-FFF2-40B4-BE49-F238E27FC236}">
                  <a16:creationId xmlns:a16="http://schemas.microsoft.com/office/drawing/2014/main" id="{A69E130B-BFAD-42E9-B1C8-C547E881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64431" y="1447680"/>
              <a:ext cx="508883" cy="508883"/>
            </a:xfrm>
            <a:prstGeom prst="rect">
              <a:avLst/>
            </a:prstGeom>
          </p:spPr>
        </p:pic>
        <p:pic>
          <p:nvPicPr>
            <p:cNvPr id="26" name="Graphic 25" descr="City with solid fill">
              <a:extLst>
                <a:ext uri="{FF2B5EF4-FFF2-40B4-BE49-F238E27FC236}">
                  <a16:creationId xmlns:a16="http://schemas.microsoft.com/office/drawing/2014/main" id="{316C77D4-B7C3-439C-AE2A-A7D2FD4B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27650" y="1693276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City outline">
              <a:extLst>
                <a:ext uri="{FF2B5EF4-FFF2-40B4-BE49-F238E27FC236}">
                  <a16:creationId xmlns:a16="http://schemas.microsoft.com/office/drawing/2014/main" id="{440810EB-3119-403A-A1FD-200F79F7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902845" y="1708084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indy outline">
              <a:extLst>
                <a:ext uri="{FF2B5EF4-FFF2-40B4-BE49-F238E27FC236}">
                  <a16:creationId xmlns:a16="http://schemas.microsoft.com/office/drawing/2014/main" id="{771244ED-F1B8-4CBA-BEA7-5D8DCA093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656251" y="1056624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Warehouse outline">
              <a:extLst>
                <a:ext uri="{FF2B5EF4-FFF2-40B4-BE49-F238E27FC236}">
                  <a16:creationId xmlns:a16="http://schemas.microsoft.com/office/drawing/2014/main" id="{3DD0DD07-2F57-4BA5-B32C-9473CC87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396854" y="2483283"/>
              <a:ext cx="689328" cy="689328"/>
            </a:xfrm>
            <a:prstGeom prst="rect">
              <a:avLst/>
            </a:prstGeom>
          </p:spPr>
        </p:pic>
        <p:pic>
          <p:nvPicPr>
            <p:cNvPr id="37" name="Graphic 36" descr="Hill scene outline">
              <a:extLst>
                <a:ext uri="{FF2B5EF4-FFF2-40B4-BE49-F238E27FC236}">
                  <a16:creationId xmlns:a16="http://schemas.microsoft.com/office/drawing/2014/main" id="{3436F561-52F8-4128-8A28-07651D6C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9275" y="1209508"/>
              <a:ext cx="1352168" cy="1352168"/>
            </a:xfrm>
            <a:prstGeom prst="rect">
              <a:avLst/>
            </a:prstGeom>
          </p:spPr>
        </p:pic>
        <p:pic>
          <p:nvPicPr>
            <p:cNvPr id="38" name="Graphic 37" descr="Windy outline">
              <a:extLst>
                <a:ext uri="{FF2B5EF4-FFF2-40B4-BE49-F238E27FC236}">
                  <a16:creationId xmlns:a16="http://schemas.microsoft.com/office/drawing/2014/main" id="{0A155943-6943-456A-B5AA-B125B442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rot="10800000">
              <a:off x="1712228" y="1488839"/>
              <a:ext cx="914400" cy="914400"/>
            </a:xfrm>
            <a:prstGeom prst="rect">
              <a:avLst/>
            </a:prstGeom>
          </p:spPr>
        </p:pic>
        <p:pic>
          <p:nvPicPr>
            <p:cNvPr id="40" name="Graphic 39" descr="Helicopter outline">
              <a:extLst>
                <a:ext uri="{FF2B5EF4-FFF2-40B4-BE49-F238E27FC236}">
                  <a16:creationId xmlns:a16="http://schemas.microsoft.com/office/drawing/2014/main" id="{9D371604-D840-4191-BEDA-368864A01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78328" y="2181821"/>
              <a:ext cx="294199" cy="320978"/>
            </a:xfrm>
            <a:prstGeom prst="rect">
              <a:avLst/>
            </a:prstGeom>
          </p:spPr>
        </p:pic>
        <p:pic>
          <p:nvPicPr>
            <p:cNvPr id="41" name="Graphic 40" descr="Helicopter with solid fill">
              <a:extLst>
                <a:ext uri="{FF2B5EF4-FFF2-40B4-BE49-F238E27FC236}">
                  <a16:creationId xmlns:a16="http://schemas.microsoft.com/office/drawing/2014/main" id="{980272EE-C97F-49FB-9F26-A643F2083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09410" y="2404478"/>
              <a:ext cx="279994" cy="279994"/>
            </a:xfrm>
            <a:prstGeom prst="rect">
              <a:avLst/>
            </a:prstGeom>
          </p:spPr>
        </p:pic>
        <p:pic>
          <p:nvPicPr>
            <p:cNvPr id="42" name="Graphic 41" descr="Helicopter with solid fill">
              <a:extLst>
                <a:ext uri="{FF2B5EF4-FFF2-40B4-BE49-F238E27FC236}">
                  <a16:creationId xmlns:a16="http://schemas.microsoft.com/office/drawing/2014/main" id="{C6325271-4602-4473-93F8-B82615BEC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2278469" y="1247337"/>
              <a:ext cx="481961" cy="499839"/>
            </a:xfrm>
            <a:prstGeom prst="rect">
              <a:avLst/>
            </a:prstGeom>
          </p:spPr>
        </p:pic>
        <p:pic>
          <p:nvPicPr>
            <p:cNvPr id="43" name="Graphic 42" descr="Warehouse outline">
              <a:extLst>
                <a:ext uri="{FF2B5EF4-FFF2-40B4-BE49-F238E27FC236}">
                  <a16:creationId xmlns:a16="http://schemas.microsoft.com/office/drawing/2014/main" id="{877F6CED-6A77-4949-A978-2EE071CCC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059576" y="2476748"/>
              <a:ext cx="689328" cy="689328"/>
            </a:xfrm>
            <a:prstGeom prst="rect">
              <a:avLst/>
            </a:prstGeom>
          </p:spPr>
        </p:pic>
        <p:pic>
          <p:nvPicPr>
            <p:cNvPr id="44" name="Graphic 43" descr="Warehouse outline">
              <a:extLst>
                <a:ext uri="{FF2B5EF4-FFF2-40B4-BE49-F238E27FC236}">
                  <a16:creationId xmlns:a16="http://schemas.microsoft.com/office/drawing/2014/main" id="{0E8CDAEC-9C66-4B1F-9B1C-1BE810CC9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72982" y="2455184"/>
              <a:ext cx="689328" cy="689328"/>
            </a:xfrm>
            <a:prstGeom prst="rect">
              <a:avLst/>
            </a:prstGeom>
          </p:spPr>
        </p:pic>
        <p:pic>
          <p:nvPicPr>
            <p:cNvPr id="45" name="Graphic 44" descr="Helicopter with solid fill">
              <a:extLst>
                <a:ext uri="{FF2B5EF4-FFF2-40B4-BE49-F238E27FC236}">
                  <a16:creationId xmlns:a16="http://schemas.microsoft.com/office/drawing/2014/main" id="{1868CC9B-2BE5-4B0D-B2E5-E22C7006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631731" y="2499553"/>
              <a:ext cx="253700" cy="279994"/>
            </a:xfrm>
            <a:prstGeom prst="rect">
              <a:avLst/>
            </a:prstGeom>
          </p:spPr>
        </p:pic>
        <p:pic>
          <p:nvPicPr>
            <p:cNvPr id="46" name="Graphic 45" descr="Helicopter with solid fill">
              <a:extLst>
                <a:ext uri="{FF2B5EF4-FFF2-40B4-BE49-F238E27FC236}">
                  <a16:creationId xmlns:a16="http://schemas.microsoft.com/office/drawing/2014/main" id="{1E1A451B-9A57-4BA1-B9B6-7F61007D9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4274" y="2150476"/>
              <a:ext cx="279994" cy="279994"/>
            </a:xfrm>
            <a:prstGeom prst="rect">
              <a:avLst/>
            </a:prstGeom>
          </p:spPr>
        </p:pic>
        <p:pic>
          <p:nvPicPr>
            <p:cNvPr id="48" name="Graphic 47" descr="Helicopter outline">
              <a:extLst>
                <a:ext uri="{FF2B5EF4-FFF2-40B4-BE49-F238E27FC236}">
                  <a16:creationId xmlns:a16="http://schemas.microsoft.com/office/drawing/2014/main" id="{379F9FD6-33DF-488F-B1AC-5687CAA7D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43841" y="1154915"/>
              <a:ext cx="283485" cy="320978"/>
            </a:xfrm>
            <a:prstGeom prst="rect">
              <a:avLst/>
            </a:prstGeom>
          </p:spPr>
        </p:pic>
        <p:pic>
          <p:nvPicPr>
            <p:cNvPr id="49" name="Graphic 48" descr="Helicopter with solid fill">
              <a:extLst>
                <a:ext uri="{FF2B5EF4-FFF2-40B4-BE49-F238E27FC236}">
                  <a16:creationId xmlns:a16="http://schemas.microsoft.com/office/drawing/2014/main" id="{CF331D06-5706-4195-A1E9-50AF3A982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961928" y="2343286"/>
              <a:ext cx="224966" cy="279994"/>
            </a:xfrm>
            <a:prstGeom prst="rect">
              <a:avLst/>
            </a:prstGeom>
          </p:spPr>
        </p:pic>
        <p:pic>
          <p:nvPicPr>
            <p:cNvPr id="50" name="Graphic 49" descr="Helicopter outline">
              <a:extLst>
                <a:ext uri="{FF2B5EF4-FFF2-40B4-BE49-F238E27FC236}">
                  <a16:creationId xmlns:a16="http://schemas.microsoft.com/office/drawing/2014/main" id="{BCE8E725-3E40-4E7F-96F1-19D8F0087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2954" y="2400355"/>
              <a:ext cx="246321" cy="320978"/>
            </a:xfrm>
            <a:prstGeom prst="rect">
              <a:avLst/>
            </a:prstGeom>
          </p:spPr>
        </p:pic>
        <p:pic>
          <p:nvPicPr>
            <p:cNvPr id="74" name="Graphic 73" descr="Quadcopter with solid fill">
              <a:extLst>
                <a:ext uri="{FF2B5EF4-FFF2-40B4-BE49-F238E27FC236}">
                  <a16:creationId xmlns:a16="http://schemas.microsoft.com/office/drawing/2014/main" id="{13CD95FC-2D70-495D-B982-B682736BC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4283636" y="1595132"/>
              <a:ext cx="372595" cy="372595"/>
            </a:xfrm>
            <a:prstGeom prst="rect">
              <a:avLst/>
            </a:prstGeom>
          </p:spPr>
        </p:pic>
        <p:pic>
          <p:nvPicPr>
            <p:cNvPr id="76" name="Graphic 75" descr="Quadcopter outline">
              <a:extLst>
                <a:ext uri="{FF2B5EF4-FFF2-40B4-BE49-F238E27FC236}">
                  <a16:creationId xmlns:a16="http://schemas.microsoft.com/office/drawing/2014/main" id="{25E912A2-FE3E-497B-9720-DACF6C89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259303" y="2170146"/>
              <a:ext cx="415751" cy="415751"/>
            </a:xfrm>
            <a:prstGeom prst="rect">
              <a:avLst/>
            </a:prstGeom>
          </p:spPr>
        </p:pic>
        <p:pic>
          <p:nvPicPr>
            <p:cNvPr id="77" name="Graphic 76" descr="Quadcopter outline">
              <a:extLst>
                <a:ext uri="{FF2B5EF4-FFF2-40B4-BE49-F238E27FC236}">
                  <a16:creationId xmlns:a16="http://schemas.microsoft.com/office/drawing/2014/main" id="{55F09A2B-F414-4612-A822-6C05E701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3956269" y="2383947"/>
              <a:ext cx="382640" cy="382640"/>
            </a:xfrm>
            <a:prstGeom prst="rect">
              <a:avLst/>
            </a:prstGeom>
          </p:spPr>
        </p:pic>
        <p:pic>
          <p:nvPicPr>
            <p:cNvPr id="78" name="Graphic 77" descr="Quadcopter outline">
              <a:extLst>
                <a:ext uri="{FF2B5EF4-FFF2-40B4-BE49-F238E27FC236}">
                  <a16:creationId xmlns:a16="http://schemas.microsoft.com/office/drawing/2014/main" id="{BF1A781C-F9B4-4128-BDAE-EFE905446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316958" y="2319517"/>
              <a:ext cx="372596" cy="372596"/>
            </a:xfrm>
            <a:prstGeom prst="rect">
              <a:avLst/>
            </a:prstGeom>
          </p:spPr>
        </p:pic>
        <p:pic>
          <p:nvPicPr>
            <p:cNvPr id="79" name="Graphic 78" descr="Quadcopter with solid fill">
              <a:extLst>
                <a:ext uri="{FF2B5EF4-FFF2-40B4-BE49-F238E27FC236}">
                  <a16:creationId xmlns:a16="http://schemas.microsoft.com/office/drawing/2014/main" id="{4FFAD990-066E-4AAD-91AF-6069273C2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79601" y="1958912"/>
              <a:ext cx="372595" cy="372595"/>
            </a:xfrm>
            <a:prstGeom prst="rect">
              <a:avLst/>
            </a:prstGeom>
          </p:spPr>
        </p:pic>
        <p:pic>
          <p:nvPicPr>
            <p:cNvPr id="80" name="Graphic 79" descr="Quadcopter with solid fill">
              <a:extLst>
                <a:ext uri="{FF2B5EF4-FFF2-40B4-BE49-F238E27FC236}">
                  <a16:creationId xmlns:a16="http://schemas.microsoft.com/office/drawing/2014/main" id="{C76C0CF6-B7CE-4C02-9B13-B079D7AC5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flipH="1">
              <a:off x="160715" y="2750959"/>
              <a:ext cx="372595" cy="372595"/>
            </a:xfrm>
            <a:prstGeom prst="rect">
              <a:avLst/>
            </a:prstGeom>
          </p:spPr>
        </p:pic>
        <p:pic>
          <p:nvPicPr>
            <p:cNvPr id="81" name="Graphic 80" descr="Quadcopter with solid fill">
              <a:extLst>
                <a:ext uri="{FF2B5EF4-FFF2-40B4-BE49-F238E27FC236}">
                  <a16:creationId xmlns:a16="http://schemas.microsoft.com/office/drawing/2014/main" id="{F32ACB91-2D67-488D-AD03-8E48CA08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 flipH="1">
              <a:off x="3351719" y="2758013"/>
              <a:ext cx="372595" cy="37259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C66994-FB9E-476D-86BD-289B83ADC8C3}"/>
              </a:ext>
            </a:extLst>
          </p:cNvPr>
          <p:cNvGrpSpPr/>
          <p:nvPr/>
        </p:nvGrpSpPr>
        <p:grpSpPr>
          <a:xfrm>
            <a:off x="6630943" y="735369"/>
            <a:ext cx="5446337" cy="5947533"/>
            <a:chOff x="6604048" y="798124"/>
            <a:chExt cx="5446337" cy="59475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399B689-81CD-4E72-946E-399FE26C38A2}"/>
                </a:ext>
              </a:extLst>
            </p:cNvPr>
            <p:cNvSpPr/>
            <p:nvPr/>
          </p:nvSpPr>
          <p:spPr>
            <a:xfrm>
              <a:off x="6604048" y="798124"/>
              <a:ext cx="5446337" cy="5621515"/>
            </a:xfrm>
            <a:prstGeom prst="roundRect">
              <a:avLst/>
            </a:prstGeom>
            <a:noFill/>
            <a:ln w="22225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4074F6A3-6AA6-4880-AA51-25ECB8919BAE}"/>
                </a:ext>
              </a:extLst>
            </p:cNvPr>
            <p:cNvSpPr/>
            <p:nvPr/>
          </p:nvSpPr>
          <p:spPr>
            <a:xfrm>
              <a:off x="8779459" y="6058705"/>
              <a:ext cx="1095514" cy="686952"/>
            </a:xfrm>
            <a:prstGeom prst="roundRect">
              <a:avLst/>
            </a:prstGeom>
            <a:solidFill>
              <a:schemeClr val="bg1"/>
            </a:solidFill>
            <a:ln w="22225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C3300"/>
                  </a:solidFill>
                </a:rPr>
                <a:t>Tables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A88CB5F-43E5-42F4-A94D-753A299F8EDE}"/>
              </a:ext>
            </a:extLst>
          </p:cNvPr>
          <p:cNvGrpSpPr/>
          <p:nvPr/>
        </p:nvGrpSpPr>
        <p:grpSpPr>
          <a:xfrm>
            <a:off x="9306979" y="798124"/>
            <a:ext cx="2764768" cy="356791"/>
            <a:chOff x="9306979" y="798124"/>
            <a:chExt cx="2764768" cy="356791"/>
          </a:xfrm>
        </p:grpSpPr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524F1EBA-1D1B-47D9-8375-DD3C9AEA4F07}"/>
                </a:ext>
              </a:extLst>
            </p:cNvPr>
            <p:cNvSpPr/>
            <p:nvPr/>
          </p:nvSpPr>
          <p:spPr>
            <a:xfrm>
              <a:off x="9306979" y="798124"/>
              <a:ext cx="474206" cy="356791"/>
            </a:xfrm>
            <a:prstGeom prst="diamond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75" name="Graphic 74" descr="Clock with solid fill">
              <a:extLst>
                <a:ext uri="{FF2B5EF4-FFF2-40B4-BE49-F238E27FC236}">
                  <a16:creationId xmlns:a16="http://schemas.microsoft.com/office/drawing/2014/main" id="{D0DECA61-72B1-4E76-8C49-77A645073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391227" y="825749"/>
              <a:ext cx="301541" cy="301541"/>
            </a:xfrm>
            <a:prstGeom prst="rect">
              <a:avLst/>
            </a:prstGeom>
          </p:spPr>
        </p:pic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E4BE3F35-2EDB-4A82-B53C-8116CA90173D}"/>
                </a:ext>
              </a:extLst>
            </p:cNvPr>
            <p:cNvSpPr/>
            <p:nvPr/>
          </p:nvSpPr>
          <p:spPr>
            <a:xfrm>
              <a:off x="9757965" y="859144"/>
              <a:ext cx="2313782" cy="234751"/>
            </a:xfrm>
            <a:prstGeom prst="chevron">
              <a:avLst>
                <a:gd name="adj" fmla="val 78402"/>
              </a:avLst>
            </a:prstGeom>
            <a:gradFill flip="none" rotWithShape="1">
              <a:gsLst>
                <a:gs pos="18000">
                  <a:schemeClr val="accent1">
                    <a:tint val="100000"/>
                    <a:shade val="100000"/>
                    <a:satMod val="130000"/>
                  </a:schemeClr>
                </a:gs>
                <a:gs pos="49000">
                  <a:srgbClr val="6DA1E6"/>
                </a:gs>
                <a:gs pos="83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08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8F5E9EB-EFBD-49BD-AB7C-E37C06B3FBE5}"/>
                </a:ext>
              </a:extLst>
            </p:cNvPr>
            <p:cNvSpPr txBox="1"/>
            <p:nvPr/>
          </p:nvSpPr>
          <p:spPr>
            <a:xfrm>
              <a:off x="10147945" y="822631"/>
              <a:ext cx="1423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Progress of Time</a:t>
              </a:r>
            </a:p>
          </p:txBody>
        </p:sp>
      </p:grpSp>
      <p:sp>
        <p:nvSpPr>
          <p:cNvPr id="64" name="Content Placeholder 5">
            <a:extLst>
              <a:ext uri="{FF2B5EF4-FFF2-40B4-BE49-F238E27FC236}">
                <a16:creationId xmlns:a16="http://schemas.microsoft.com/office/drawing/2014/main" id="{C1E194F8-3EA5-4C61-94D6-52EB15E361AE}"/>
              </a:ext>
            </a:extLst>
          </p:cNvPr>
          <p:cNvSpPr txBox="1">
            <a:spLocks/>
          </p:cNvSpPr>
          <p:nvPr/>
        </p:nvSpPr>
        <p:spPr>
          <a:xfrm>
            <a:off x="2086182" y="3136267"/>
            <a:ext cx="3801477" cy="1048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b="1" dirty="0"/>
              <a:t>UAM System of Systems</a:t>
            </a:r>
          </a:p>
          <a:p>
            <a:pPr marL="0" indent="0" algn="r">
              <a:spcBef>
                <a:spcPts val="800"/>
              </a:spcBef>
              <a:buFont typeface="Arial"/>
              <a:buNone/>
            </a:pPr>
            <a:r>
              <a:rPr lang="en-US" sz="1800" dirty="0"/>
              <a:t>Enterprise decomposed into 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capabilities that cover</a:t>
            </a:r>
          </a:p>
          <a:p>
            <a:pPr marL="0" indent="0" algn="r">
              <a:spcBef>
                <a:spcPts val="300"/>
              </a:spcBef>
              <a:buFont typeface="Arial"/>
              <a:buNone/>
            </a:pPr>
            <a:r>
              <a:rPr lang="en-US" sz="1800" dirty="0"/>
              <a:t>the airspace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68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A48B18-4BE2-4F38-A040-2DD1BF08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46B02A-BB5D-46CF-87F4-358120B15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Engineering for Research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93F318-2086-4541-BE28-C4A6F51E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3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A224-DA61-4B37-AE72-BE96C20D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A2D7A-CE04-4F8B-B6D6-46B14B77B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Roadmap and Digital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BD25B-E6D9-4C82-B4DF-0F0C50FB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544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7C52-DB02-4BF5-9B12-17A8987E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a Research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B2BEF-7B46-4BFF-A0E3-EEE0DFC6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A309970-E0FF-4555-8D23-865FD3930C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9" y="878311"/>
            <a:ext cx="6410325" cy="57238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7B7365-82F8-4E25-9AFF-5F9EA3CB4AA2}"/>
              </a:ext>
            </a:extLst>
          </p:cNvPr>
          <p:cNvGrpSpPr/>
          <p:nvPr/>
        </p:nvGrpSpPr>
        <p:grpSpPr>
          <a:xfrm>
            <a:off x="7863814" y="2138115"/>
            <a:ext cx="3015711" cy="2741900"/>
            <a:chOff x="8172671" y="3441700"/>
            <a:chExt cx="3015711" cy="27419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EBB601-0B85-4CFF-9E4D-AD440BEC68C8}"/>
                </a:ext>
              </a:extLst>
            </p:cNvPr>
            <p:cNvSpPr/>
            <p:nvPr/>
          </p:nvSpPr>
          <p:spPr>
            <a:xfrm rot="350926">
              <a:off x="8323185" y="3441700"/>
              <a:ext cx="2865197" cy="1500004"/>
            </a:xfrm>
            <a:prstGeom prst="ellipse">
              <a:avLst/>
            </a:prstGeom>
            <a:gradFill flip="none" rotWithShape="1">
              <a:gsLst>
                <a:gs pos="0">
                  <a:srgbClr val="BE8010"/>
                </a:gs>
                <a:gs pos="100000">
                  <a:srgbClr val="FCF4B2"/>
                </a:gs>
              </a:gsLst>
              <a:lin ang="0" scaled="1"/>
              <a:tileRect/>
            </a:gradFill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>
              <a:bevelT w="12700"/>
              <a:bevelB w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D2A8BF-CDE4-46D9-8591-420CB52B930B}"/>
                </a:ext>
              </a:extLst>
            </p:cNvPr>
            <p:cNvSpPr/>
            <p:nvPr/>
          </p:nvSpPr>
          <p:spPr>
            <a:xfrm rot="386364">
              <a:off x="8779688" y="4022105"/>
              <a:ext cx="779984" cy="431368"/>
            </a:xfrm>
            <a:prstGeom prst="ellipse">
              <a:avLst/>
            </a:prstGeom>
            <a:solidFill>
              <a:srgbClr val="BBF95F">
                <a:alpha val="46000"/>
              </a:srgbClr>
            </a:solidFill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86E9AF-122A-4C33-9C21-DB19D4CC2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2932" y="4199616"/>
              <a:ext cx="237275" cy="87019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5922BF-B260-4BDF-8493-AE7A21FE4ABC}"/>
                </a:ext>
              </a:extLst>
            </p:cNvPr>
            <p:cNvCxnSpPr>
              <a:cxnSpLocks/>
            </p:cNvCxnSpPr>
            <p:nvPr/>
          </p:nvCxnSpPr>
          <p:spPr>
            <a:xfrm>
              <a:off x="9140208" y="4199616"/>
              <a:ext cx="264134" cy="870198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F8EA45-3612-4A71-831B-9963FABAF6E4}"/>
                </a:ext>
              </a:extLst>
            </p:cNvPr>
            <p:cNvCxnSpPr>
              <a:cxnSpLocks/>
            </p:cNvCxnSpPr>
            <p:nvPr/>
          </p:nvCxnSpPr>
          <p:spPr>
            <a:xfrm>
              <a:off x="9140208" y="4258096"/>
              <a:ext cx="0" cy="811718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52042B-F7BB-4F5F-9F1C-D4FFCA7668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3797" y="5073270"/>
              <a:ext cx="228320" cy="435100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280965-B265-4EE0-AD46-61D555F59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6075" y="5069814"/>
              <a:ext cx="25927" cy="438556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10516C-5CAB-4590-8006-9E77241C49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1318" y="5103402"/>
              <a:ext cx="37960" cy="404967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DEF6A5-F49F-4944-85D6-31BC4F833369}"/>
                </a:ext>
              </a:extLst>
            </p:cNvPr>
            <p:cNvCxnSpPr>
              <a:cxnSpLocks/>
            </p:cNvCxnSpPr>
            <p:nvPr/>
          </p:nvCxnSpPr>
          <p:spPr>
            <a:xfrm>
              <a:off x="9151023" y="5103402"/>
              <a:ext cx="175536" cy="404967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5454AD-10A5-40F2-8ADD-18FE3D47093E}"/>
                </a:ext>
              </a:extLst>
            </p:cNvPr>
            <p:cNvCxnSpPr>
              <a:cxnSpLocks/>
            </p:cNvCxnSpPr>
            <p:nvPr/>
          </p:nvCxnSpPr>
          <p:spPr>
            <a:xfrm>
              <a:off x="9151023" y="5103402"/>
              <a:ext cx="49706" cy="52594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D7A708-86A9-4F76-AD79-6B74D97B24AD}"/>
                </a:ext>
              </a:extLst>
            </p:cNvPr>
            <p:cNvCxnSpPr>
              <a:cxnSpLocks/>
            </p:cNvCxnSpPr>
            <p:nvPr/>
          </p:nvCxnSpPr>
          <p:spPr>
            <a:xfrm>
              <a:off x="9398184" y="5103402"/>
              <a:ext cx="151736" cy="52594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3E3D6F-F232-4C83-8B11-E35F06FFFBB5}"/>
                </a:ext>
              </a:extLst>
            </p:cNvPr>
            <p:cNvCxnSpPr>
              <a:cxnSpLocks/>
            </p:cNvCxnSpPr>
            <p:nvPr/>
          </p:nvCxnSpPr>
          <p:spPr>
            <a:xfrm>
              <a:off x="9398184" y="5103402"/>
              <a:ext cx="425059" cy="52594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E164A2-CD2E-4EEF-AB94-BE4E6560B5F8}"/>
                </a:ext>
              </a:extLst>
            </p:cNvPr>
            <p:cNvCxnSpPr>
              <a:cxnSpLocks/>
            </p:cNvCxnSpPr>
            <p:nvPr/>
          </p:nvCxnSpPr>
          <p:spPr>
            <a:xfrm>
              <a:off x="9388298" y="5149490"/>
              <a:ext cx="56335" cy="531007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B048AA-4BBB-4B3F-888D-A975E3F81BF7}"/>
                </a:ext>
              </a:extLst>
            </p:cNvPr>
            <p:cNvCxnSpPr>
              <a:cxnSpLocks/>
            </p:cNvCxnSpPr>
            <p:nvPr/>
          </p:nvCxnSpPr>
          <p:spPr>
            <a:xfrm>
              <a:off x="8662120" y="5508370"/>
              <a:ext cx="56335" cy="531007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6DFF93-6D66-4628-B58D-BA3D4E256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0991" y="5508370"/>
              <a:ext cx="140200" cy="456560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EF549B1-7F1B-441C-933B-AF87C8966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8863" y="5486908"/>
              <a:ext cx="85573" cy="421102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BE2352-04A5-461C-89DE-AC52258CBF6C}"/>
                </a:ext>
              </a:extLst>
            </p:cNvPr>
            <p:cNvCxnSpPr>
              <a:cxnSpLocks/>
            </p:cNvCxnSpPr>
            <p:nvPr/>
          </p:nvCxnSpPr>
          <p:spPr>
            <a:xfrm>
              <a:off x="8889038" y="5508370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02204B-E5B8-4414-BE0E-64AE08379031}"/>
                </a:ext>
              </a:extLst>
            </p:cNvPr>
            <p:cNvCxnSpPr>
              <a:cxnSpLocks/>
            </p:cNvCxnSpPr>
            <p:nvPr/>
          </p:nvCxnSpPr>
          <p:spPr>
            <a:xfrm>
              <a:off x="9104510" y="5508370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8E3D01-8112-4374-9EC9-32B48946E17A}"/>
                </a:ext>
              </a:extLst>
            </p:cNvPr>
            <p:cNvCxnSpPr>
              <a:cxnSpLocks/>
            </p:cNvCxnSpPr>
            <p:nvPr/>
          </p:nvCxnSpPr>
          <p:spPr>
            <a:xfrm>
              <a:off x="9331981" y="5503513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F791520-9820-489B-A4B2-F0D18DE829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5819" y="5513021"/>
              <a:ext cx="54054" cy="382416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4D069F-2423-465B-A346-45B4635AF0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2274" y="5525184"/>
              <a:ext cx="54285" cy="31466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B56813D-70F8-4EA9-AD27-9B387FE9E020}"/>
                </a:ext>
              </a:extLst>
            </p:cNvPr>
            <p:cNvCxnSpPr>
              <a:cxnSpLocks/>
            </p:cNvCxnSpPr>
            <p:nvPr/>
          </p:nvCxnSpPr>
          <p:spPr>
            <a:xfrm>
              <a:off x="9200729" y="5629347"/>
              <a:ext cx="0" cy="410030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17093A-09C3-41E2-B521-46B1489D2179}"/>
                </a:ext>
              </a:extLst>
            </p:cNvPr>
            <p:cNvCxnSpPr>
              <a:cxnSpLocks/>
            </p:cNvCxnSpPr>
            <p:nvPr/>
          </p:nvCxnSpPr>
          <p:spPr>
            <a:xfrm>
              <a:off x="9448626" y="5709021"/>
              <a:ext cx="101294" cy="330356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697E99-D15D-4E24-9C6F-8F450AA958A6}"/>
                </a:ext>
              </a:extLst>
            </p:cNvPr>
            <p:cNvCxnSpPr>
              <a:cxnSpLocks/>
            </p:cNvCxnSpPr>
            <p:nvPr/>
          </p:nvCxnSpPr>
          <p:spPr>
            <a:xfrm>
              <a:off x="9823243" y="5634808"/>
              <a:ext cx="247896" cy="40456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A0BB5B-ACF2-41D2-AB24-709A30BD1E4E}"/>
                </a:ext>
              </a:extLst>
            </p:cNvPr>
            <p:cNvCxnSpPr>
              <a:cxnSpLocks/>
            </p:cNvCxnSpPr>
            <p:nvPr/>
          </p:nvCxnSpPr>
          <p:spPr>
            <a:xfrm>
              <a:off x="9823243" y="5656504"/>
              <a:ext cx="51756" cy="382873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6173898-DCF4-42C8-B3C1-2CAFF28C18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7816" y="5656504"/>
              <a:ext cx="25427" cy="382873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00644F-0C6F-45E8-92E7-2B04F4948471}"/>
                </a:ext>
              </a:extLst>
            </p:cNvPr>
            <p:cNvCxnSpPr>
              <a:cxnSpLocks/>
            </p:cNvCxnSpPr>
            <p:nvPr/>
          </p:nvCxnSpPr>
          <p:spPr>
            <a:xfrm>
              <a:off x="9579339" y="5629347"/>
              <a:ext cx="117184" cy="358880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189B111-707D-4ED0-9E4D-E3EFC2875590}"/>
                </a:ext>
              </a:extLst>
            </p:cNvPr>
            <p:cNvCxnSpPr>
              <a:cxnSpLocks/>
            </p:cNvCxnSpPr>
            <p:nvPr/>
          </p:nvCxnSpPr>
          <p:spPr>
            <a:xfrm>
              <a:off x="9554688" y="5656504"/>
              <a:ext cx="7558" cy="21769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FA4ED6D-900B-450F-96CC-A1E965F3A11C}"/>
                </a:ext>
              </a:extLst>
            </p:cNvPr>
            <p:cNvSpPr/>
            <p:nvPr/>
          </p:nvSpPr>
          <p:spPr>
            <a:xfrm>
              <a:off x="8790079" y="4908092"/>
              <a:ext cx="823443" cy="313313"/>
            </a:xfrm>
            <a:prstGeom prst="ellipse">
              <a:avLst/>
            </a:prstGeom>
            <a:solidFill>
              <a:srgbClr val="03C974">
                <a:alpha val="3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19CE9AE-A3B5-44AF-B812-B22B63AD6637}"/>
                </a:ext>
              </a:extLst>
            </p:cNvPr>
            <p:cNvSpPr/>
            <p:nvPr/>
          </p:nvSpPr>
          <p:spPr>
            <a:xfrm>
              <a:off x="8458787" y="5346646"/>
              <a:ext cx="1604793" cy="361008"/>
            </a:xfrm>
            <a:prstGeom prst="ellipse">
              <a:avLst/>
            </a:prstGeom>
            <a:solidFill>
              <a:srgbClr val="00864B">
                <a:alpha val="22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D4301B6-474C-4855-8260-F60F48C37839}"/>
                </a:ext>
              </a:extLst>
            </p:cNvPr>
            <p:cNvSpPr/>
            <p:nvPr/>
          </p:nvSpPr>
          <p:spPr>
            <a:xfrm>
              <a:off x="8172671" y="5822592"/>
              <a:ext cx="2177024" cy="361008"/>
            </a:xfrm>
            <a:prstGeom prst="ellipse">
              <a:avLst/>
            </a:prstGeom>
            <a:solidFill>
              <a:srgbClr val="004626">
                <a:alpha val="2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AA6AB99-F7AE-47AE-B56F-879BB7BAA84C}"/>
              </a:ext>
            </a:extLst>
          </p:cNvPr>
          <p:cNvCxnSpPr>
            <a:cxnSpLocks/>
          </p:cNvCxnSpPr>
          <p:nvPr/>
        </p:nvCxnSpPr>
        <p:spPr>
          <a:xfrm flipH="1" flipV="1">
            <a:off x="5747284" y="1238881"/>
            <a:ext cx="2965430" cy="1658962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642F50-11D4-40B4-BE01-D613C4572F1D}"/>
              </a:ext>
            </a:extLst>
          </p:cNvPr>
          <p:cNvCxnSpPr>
            <a:cxnSpLocks/>
          </p:cNvCxnSpPr>
          <p:nvPr/>
        </p:nvCxnSpPr>
        <p:spPr>
          <a:xfrm flipH="1" flipV="1">
            <a:off x="5902478" y="1599153"/>
            <a:ext cx="2738599" cy="1361513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413E367-6083-498A-B401-FB90ED6D1B84}"/>
              </a:ext>
            </a:extLst>
          </p:cNvPr>
          <p:cNvCxnSpPr>
            <a:cxnSpLocks/>
          </p:cNvCxnSpPr>
          <p:nvPr/>
        </p:nvCxnSpPr>
        <p:spPr>
          <a:xfrm flipH="1" flipV="1">
            <a:off x="5747284" y="1816829"/>
            <a:ext cx="3006705" cy="1147293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CBC59E-CC1B-42A0-A5E7-31EC8BA527CF}"/>
              </a:ext>
            </a:extLst>
          </p:cNvPr>
          <p:cNvCxnSpPr>
            <a:cxnSpLocks/>
          </p:cNvCxnSpPr>
          <p:nvPr/>
        </p:nvCxnSpPr>
        <p:spPr>
          <a:xfrm flipH="1" flipV="1">
            <a:off x="5426088" y="2096504"/>
            <a:ext cx="3465784" cy="801225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38E2207-3434-438F-B97D-A4C0BADCABAC}"/>
              </a:ext>
            </a:extLst>
          </p:cNvPr>
          <p:cNvCxnSpPr>
            <a:cxnSpLocks/>
          </p:cNvCxnSpPr>
          <p:nvPr/>
        </p:nvCxnSpPr>
        <p:spPr>
          <a:xfrm flipH="1" flipV="1">
            <a:off x="5750078" y="2278592"/>
            <a:ext cx="3030938" cy="616072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7CC48A-2A65-4191-A532-71269D5A8E66}"/>
              </a:ext>
            </a:extLst>
          </p:cNvPr>
          <p:cNvCxnSpPr>
            <a:cxnSpLocks/>
          </p:cNvCxnSpPr>
          <p:nvPr/>
        </p:nvCxnSpPr>
        <p:spPr>
          <a:xfrm flipH="1" flipV="1">
            <a:off x="5506852" y="2879216"/>
            <a:ext cx="3445474" cy="48137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23250B4-662B-4A9D-B707-14DE4B3E8BF9}"/>
              </a:ext>
            </a:extLst>
          </p:cNvPr>
          <p:cNvCxnSpPr>
            <a:cxnSpLocks/>
          </p:cNvCxnSpPr>
          <p:nvPr/>
        </p:nvCxnSpPr>
        <p:spPr>
          <a:xfrm flipH="1">
            <a:off x="5400676" y="2964122"/>
            <a:ext cx="3622448" cy="1094335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E36A4-1A9A-4317-8267-0ACAE421E7B3}"/>
              </a:ext>
            </a:extLst>
          </p:cNvPr>
          <p:cNvCxnSpPr>
            <a:cxnSpLocks/>
          </p:cNvCxnSpPr>
          <p:nvPr/>
        </p:nvCxnSpPr>
        <p:spPr>
          <a:xfrm flipH="1">
            <a:off x="5639704" y="2943136"/>
            <a:ext cx="3479055" cy="1559772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E4ED2F4-4A43-485C-9305-0D8A0C055A54}"/>
              </a:ext>
            </a:extLst>
          </p:cNvPr>
          <p:cNvCxnSpPr>
            <a:cxnSpLocks/>
          </p:cNvCxnSpPr>
          <p:nvPr/>
        </p:nvCxnSpPr>
        <p:spPr>
          <a:xfrm flipH="1">
            <a:off x="5863517" y="2922761"/>
            <a:ext cx="3066417" cy="1328170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B1F212-D17D-495D-BD4B-832C68121241}"/>
              </a:ext>
            </a:extLst>
          </p:cNvPr>
          <p:cNvCxnSpPr>
            <a:cxnSpLocks/>
          </p:cNvCxnSpPr>
          <p:nvPr/>
        </p:nvCxnSpPr>
        <p:spPr>
          <a:xfrm flipH="1">
            <a:off x="5880610" y="2917233"/>
            <a:ext cx="3109949" cy="2601593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8FAFEC-CD5B-46D5-80C8-D1D87DAAA346}"/>
              </a:ext>
            </a:extLst>
          </p:cNvPr>
          <p:cNvCxnSpPr>
            <a:cxnSpLocks/>
          </p:cNvCxnSpPr>
          <p:nvPr/>
        </p:nvCxnSpPr>
        <p:spPr>
          <a:xfrm flipH="1">
            <a:off x="5690552" y="2927037"/>
            <a:ext cx="3332572" cy="2973876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5F4A87B-092C-4902-B180-E16122C276A8}"/>
              </a:ext>
            </a:extLst>
          </p:cNvPr>
          <p:cNvCxnSpPr>
            <a:cxnSpLocks/>
          </p:cNvCxnSpPr>
          <p:nvPr/>
        </p:nvCxnSpPr>
        <p:spPr>
          <a:xfrm flipH="1">
            <a:off x="5658640" y="2970180"/>
            <a:ext cx="3095349" cy="3363945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Arrow: Down 85">
            <a:extLst>
              <a:ext uri="{FF2B5EF4-FFF2-40B4-BE49-F238E27FC236}">
                <a16:creationId xmlns:a16="http://schemas.microsoft.com/office/drawing/2014/main" id="{3540BEEC-B909-46A3-A89D-60BE275C347F}"/>
              </a:ext>
            </a:extLst>
          </p:cNvPr>
          <p:cNvSpPr/>
          <p:nvPr/>
        </p:nvSpPr>
        <p:spPr>
          <a:xfrm>
            <a:off x="10291180" y="3566558"/>
            <a:ext cx="378610" cy="13029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C93A98-F2F9-4337-958E-4DCDC50375AA}"/>
              </a:ext>
            </a:extLst>
          </p:cNvPr>
          <p:cNvSpPr txBox="1"/>
          <p:nvPr/>
        </p:nvSpPr>
        <p:spPr>
          <a:xfrm>
            <a:off x="7734668" y="702763"/>
            <a:ext cx="437103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Identify/Discover</a:t>
            </a:r>
            <a:r>
              <a:rPr lang="en-US" dirty="0"/>
              <a:t> requirements and flow-down to </a:t>
            </a:r>
            <a:r>
              <a:rPr lang="en-US" b="1" dirty="0"/>
              <a:t>implementation</a:t>
            </a:r>
            <a:r>
              <a:rPr lang="en-US" dirty="0"/>
              <a:t> of research system</a:t>
            </a:r>
          </a:p>
          <a:p>
            <a:endParaRPr lang="en-US" dirty="0"/>
          </a:p>
          <a:p>
            <a:r>
              <a:rPr lang="en-US" dirty="0"/>
              <a:t>Helps identify: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comprehensive set of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dependencies and interoperability</a:t>
            </a:r>
            <a:endParaRPr lang="en-US" dirty="0"/>
          </a:p>
          <a:p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814606C-8A9B-4CFC-BB98-58915235A8BD}"/>
              </a:ext>
            </a:extLst>
          </p:cNvPr>
          <p:cNvSpPr/>
          <p:nvPr/>
        </p:nvSpPr>
        <p:spPr>
          <a:xfrm>
            <a:off x="5426088" y="1133292"/>
            <a:ext cx="515649" cy="103256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E8D2359-E095-4E4E-B2BC-AE6A3E79D9DC}"/>
              </a:ext>
            </a:extLst>
          </p:cNvPr>
          <p:cNvSpPr/>
          <p:nvPr/>
        </p:nvSpPr>
        <p:spPr>
          <a:xfrm>
            <a:off x="5622785" y="1476393"/>
            <a:ext cx="515649" cy="103256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3C53BF8-5FA9-4674-BA15-5A610759BE54}"/>
              </a:ext>
            </a:extLst>
          </p:cNvPr>
          <p:cNvSpPr/>
          <p:nvPr/>
        </p:nvSpPr>
        <p:spPr>
          <a:xfrm>
            <a:off x="5524438" y="1700287"/>
            <a:ext cx="515649" cy="103256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241AB8E-0148-437C-9082-B7FC1CBA5D9A}"/>
              </a:ext>
            </a:extLst>
          </p:cNvPr>
          <p:cNvSpPr/>
          <p:nvPr/>
        </p:nvSpPr>
        <p:spPr>
          <a:xfrm>
            <a:off x="5558630" y="6332699"/>
            <a:ext cx="200019" cy="5882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CD49640-6497-41F2-9F41-DEE6AD0EEB78}"/>
              </a:ext>
            </a:extLst>
          </p:cNvPr>
          <p:cNvSpPr/>
          <p:nvPr/>
        </p:nvSpPr>
        <p:spPr>
          <a:xfrm>
            <a:off x="5539694" y="5930107"/>
            <a:ext cx="200019" cy="5882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0BD8DA3-FD50-4329-A394-A9DF9EDDD787}"/>
              </a:ext>
            </a:extLst>
          </p:cNvPr>
          <p:cNvSpPr/>
          <p:nvPr/>
        </p:nvSpPr>
        <p:spPr>
          <a:xfrm>
            <a:off x="5266588" y="4062066"/>
            <a:ext cx="200019" cy="5882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CCE5238-A5D5-4BFA-A7E0-BFD77C7F4745}"/>
              </a:ext>
            </a:extLst>
          </p:cNvPr>
          <p:cNvSpPr/>
          <p:nvPr/>
        </p:nvSpPr>
        <p:spPr>
          <a:xfrm>
            <a:off x="5579310" y="2246152"/>
            <a:ext cx="200019" cy="5882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6ACDEAB-4502-4593-8024-9908CADB08A0}"/>
              </a:ext>
            </a:extLst>
          </p:cNvPr>
          <p:cNvSpPr/>
          <p:nvPr/>
        </p:nvSpPr>
        <p:spPr>
          <a:xfrm>
            <a:off x="5638460" y="5471516"/>
            <a:ext cx="300600" cy="13173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CBDB4B8-D2CE-458F-A652-2C1E3E9C39EE}"/>
              </a:ext>
            </a:extLst>
          </p:cNvPr>
          <p:cNvSpPr/>
          <p:nvPr/>
        </p:nvSpPr>
        <p:spPr>
          <a:xfrm>
            <a:off x="5428029" y="4499475"/>
            <a:ext cx="300600" cy="13173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5F96CCD-760F-4FE6-92E6-ADA047EE8F95}"/>
              </a:ext>
            </a:extLst>
          </p:cNvPr>
          <p:cNvSpPr/>
          <p:nvPr/>
        </p:nvSpPr>
        <p:spPr>
          <a:xfrm>
            <a:off x="5572329" y="4172617"/>
            <a:ext cx="300600" cy="13173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7976D0E-CC6F-4DE4-B8F5-D34D7F740CF0}"/>
              </a:ext>
            </a:extLst>
          </p:cNvPr>
          <p:cNvSpPr/>
          <p:nvPr/>
        </p:nvSpPr>
        <p:spPr>
          <a:xfrm>
            <a:off x="5220157" y="2835452"/>
            <a:ext cx="300600" cy="13173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0299845-861D-4E06-A1BD-A2393124C4B2}"/>
              </a:ext>
            </a:extLst>
          </p:cNvPr>
          <p:cNvSpPr/>
          <p:nvPr/>
        </p:nvSpPr>
        <p:spPr>
          <a:xfrm>
            <a:off x="5125488" y="2023929"/>
            <a:ext cx="300600" cy="13173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Graphic 43" descr="Computer outline">
            <a:extLst>
              <a:ext uri="{FF2B5EF4-FFF2-40B4-BE49-F238E27FC236}">
                <a16:creationId xmlns:a16="http://schemas.microsoft.com/office/drawing/2014/main" id="{9944307C-8B84-4368-A0F3-3B52ACFCB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1082" y="4955091"/>
            <a:ext cx="1552019" cy="1552019"/>
          </a:xfrm>
          <a:prstGeom prst="rect">
            <a:avLst/>
          </a:prstGeom>
        </p:spPr>
      </p:pic>
      <p:pic>
        <p:nvPicPr>
          <p:cNvPr id="49" name="Graphic 48" descr="Truck with solid fill">
            <a:extLst>
              <a:ext uri="{FF2B5EF4-FFF2-40B4-BE49-F238E27FC236}">
                <a16:creationId xmlns:a16="http://schemas.microsoft.com/office/drawing/2014/main" id="{1EFEFAE8-DB8E-4171-A990-3FF27A22D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079966" y="5664916"/>
            <a:ext cx="182880" cy="182880"/>
          </a:xfrm>
          <a:prstGeom prst="rect">
            <a:avLst/>
          </a:prstGeom>
        </p:spPr>
      </p:pic>
      <p:pic>
        <p:nvPicPr>
          <p:cNvPr id="73" name="Graphic 72" descr="Electric car outline">
            <a:extLst>
              <a:ext uri="{FF2B5EF4-FFF2-40B4-BE49-F238E27FC236}">
                <a16:creationId xmlns:a16="http://schemas.microsoft.com/office/drawing/2014/main" id="{54B8EBDF-FDE7-463A-8C62-E879AC852A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33958" y="5610152"/>
            <a:ext cx="182880" cy="182880"/>
          </a:xfrm>
          <a:prstGeom prst="rect">
            <a:avLst/>
          </a:prstGeom>
        </p:spPr>
      </p:pic>
      <p:pic>
        <p:nvPicPr>
          <p:cNvPr id="75" name="Graphic 74" descr="Helicopter with solid fill">
            <a:extLst>
              <a:ext uri="{FF2B5EF4-FFF2-40B4-BE49-F238E27FC236}">
                <a16:creationId xmlns:a16="http://schemas.microsoft.com/office/drawing/2014/main" id="{9E26F68D-D513-45B1-9897-3F25D333DF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6013" y="5376699"/>
            <a:ext cx="182880" cy="182880"/>
          </a:xfrm>
          <a:prstGeom prst="rect">
            <a:avLst/>
          </a:prstGeom>
        </p:spPr>
      </p:pic>
      <p:pic>
        <p:nvPicPr>
          <p:cNvPr id="77" name="Graphic 76" descr="Landing outline">
            <a:extLst>
              <a:ext uri="{FF2B5EF4-FFF2-40B4-BE49-F238E27FC236}">
                <a16:creationId xmlns:a16="http://schemas.microsoft.com/office/drawing/2014/main" id="{24648A80-61FE-4F42-991A-9A240A0884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04045" y="5460362"/>
            <a:ext cx="182880" cy="182880"/>
          </a:xfrm>
          <a:prstGeom prst="rect">
            <a:avLst/>
          </a:prstGeom>
        </p:spPr>
      </p:pic>
      <p:pic>
        <p:nvPicPr>
          <p:cNvPr id="6" name="Graphic 5" descr="Wrench outline">
            <a:extLst>
              <a:ext uri="{FF2B5EF4-FFF2-40B4-BE49-F238E27FC236}">
                <a16:creationId xmlns:a16="http://schemas.microsoft.com/office/drawing/2014/main" id="{CEAE7C5D-F2AD-4A6A-B9CE-9F0F4748DE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139350">
            <a:off x="10446573" y="5299155"/>
            <a:ext cx="914400" cy="914400"/>
          </a:xfrm>
          <a:prstGeom prst="rect">
            <a:avLst/>
          </a:prstGeom>
        </p:spPr>
      </p:pic>
      <p:pic>
        <p:nvPicPr>
          <p:cNvPr id="40" name="Graphic 39" descr="Screwdriver with solid fill">
            <a:extLst>
              <a:ext uri="{FF2B5EF4-FFF2-40B4-BE49-F238E27FC236}">
                <a16:creationId xmlns:a16="http://schemas.microsoft.com/office/drawing/2014/main" id="{3A991275-4ED1-442A-913E-A1A05F04E9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53098" y="5699816"/>
            <a:ext cx="516354" cy="516354"/>
          </a:xfrm>
          <a:prstGeom prst="rect">
            <a:avLst/>
          </a:prstGeom>
        </p:spPr>
      </p:pic>
      <p:pic>
        <p:nvPicPr>
          <p:cNvPr id="46" name="Graphic 45" descr="Triangle Ruler outline">
            <a:extLst>
              <a:ext uri="{FF2B5EF4-FFF2-40B4-BE49-F238E27FC236}">
                <a16:creationId xmlns:a16="http://schemas.microsoft.com/office/drawing/2014/main" id="{C5A4AE11-62B3-4E36-BFA3-87B5087908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69695" y="4909209"/>
            <a:ext cx="914400" cy="914400"/>
          </a:xfrm>
          <a:prstGeom prst="rect">
            <a:avLst/>
          </a:prstGeom>
        </p:spPr>
      </p:pic>
      <p:pic>
        <p:nvPicPr>
          <p:cNvPr id="48" name="Graphic 47" descr="Pocket knife with solid fill">
            <a:extLst>
              <a:ext uri="{FF2B5EF4-FFF2-40B4-BE49-F238E27FC236}">
                <a16:creationId xmlns:a16="http://schemas.microsoft.com/office/drawing/2014/main" id="{CAE52A5B-0564-45F5-A594-E5EEAEA117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32959" y="5985463"/>
            <a:ext cx="425728" cy="425728"/>
          </a:xfrm>
          <a:prstGeom prst="rect">
            <a:avLst/>
          </a:prstGeom>
        </p:spPr>
      </p:pic>
      <p:pic>
        <p:nvPicPr>
          <p:cNvPr id="74" name="Graphic 73" descr="Construction worker male outline">
            <a:extLst>
              <a:ext uri="{FF2B5EF4-FFF2-40B4-BE49-F238E27FC236}">
                <a16:creationId xmlns:a16="http://schemas.microsoft.com/office/drawing/2014/main" id="{8FD979A1-7D69-499A-A5B6-59E291DBEAD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83610" y="58402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3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Diagram&#10;&#10;Description automatically generated with low confidence">
            <a:extLst>
              <a:ext uri="{FF2B5EF4-FFF2-40B4-BE49-F238E27FC236}">
                <a16:creationId xmlns:a16="http://schemas.microsoft.com/office/drawing/2014/main" id="{D0CEC016-6777-4A14-9020-B36AC8580F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9" y="878311"/>
            <a:ext cx="6410325" cy="5723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107C52-DB02-4BF5-9B12-17A8987E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Research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B2BEF-7B46-4BFF-A0E3-EEE0DFC6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7B7365-82F8-4E25-9AFF-5F9EA3CB4AA2}"/>
              </a:ext>
            </a:extLst>
          </p:cNvPr>
          <p:cNvGrpSpPr/>
          <p:nvPr/>
        </p:nvGrpSpPr>
        <p:grpSpPr>
          <a:xfrm>
            <a:off x="7863814" y="2138115"/>
            <a:ext cx="3015711" cy="2741900"/>
            <a:chOff x="8172671" y="3441700"/>
            <a:chExt cx="3015711" cy="27419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EBB601-0B85-4CFF-9E4D-AD440BEC68C8}"/>
                </a:ext>
              </a:extLst>
            </p:cNvPr>
            <p:cNvSpPr/>
            <p:nvPr/>
          </p:nvSpPr>
          <p:spPr>
            <a:xfrm rot="350926">
              <a:off x="8323185" y="3441700"/>
              <a:ext cx="2865197" cy="1500004"/>
            </a:xfrm>
            <a:prstGeom prst="ellipse">
              <a:avLst/>
            </a:prstGeom>
            <a:gradFill flip="none" rotWithShape="1">
              <a:gsLst>
                <a:gs pos="0">
                  <a:srgbClr val="BE8010"/>
                </a:gs>
                <a:gs pos="100000">
                  <a:srgbClr val="FCF4B2"/>
                </a:gs>
              </a:gsLst>
              <a:lin ang="0" scaled="1"/>
              <a:tileRect/>
            </a:gradFill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>
              <a:bevelT w="12700"/>
              <a:bevelB w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D2A8BF-CDE4-46D9-8591-420CB52B930B}"/>
                </a:ext>
              </a:extLst>
            </p:cNvPr>
            <p:cNvSpPr/>
            <p:nvPr/>
          </p:nvSpPr>
          <p:spPr>
            <a:xfrm rot="386364">
              <a:off x="8779688" y="4022105"/>
              <a:ext cx="779984" cy="431368"/>
            </a:xfrm>
            <a:prstGeom prst="ellipse">
              <a:avLst/>
            </a:prstGeom>
            <a:solidFill>
              <a:srgbClr val="BBF95F">
                <a:alpha val="46000"/>
              </a:srgbClr>
            </a:solidFill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86E9AF-122A-4C33-9C21-DB19D4CC2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2932" y="4199616"/>
              <a:ext cx="237275" cy="87019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5922BF-B260-4BDF-8493-AE7A21FE4ABC}"/>
                </a:ext>
              </a:extLst>
            </p:cNvPr>
            <p:cNvCxnSpPr>
              <a:cxnSpLocks/>
            </p:cNvCxnSpPr>
            <p:nvPr/>
          </p:nvCxnSpPr>
          <p:spPr>
            <a:xfrm>
              <a:off x="9140208" y="4199616"/>
              <a:ext cx="264134" cy="87019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F8EA45-3612-4A71-831B-9963FABAF6E4}"/>
                </a:ext>
              </a:extLst>
            </p:cNvPr>
            <p:cNvCxnSpPr>
              <a:cxnSpLocks/>
            </p:cNvCxnSpPr>
            <p:nvPr/>
          </p:nvCxnSpPr>
          <p:spPr>
            <a:xfrm>
              <a:off x="9140208" y="4258096"/>
              <a:ext cx="0" cy="81171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52042B-F7BB-4F5F-9F1C-D4FFCA7668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3797" y="5073270"/>
              <a:ext cx="228320" cy="43510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280965-B265-4EE0-AD46-61D555F59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6075" y="5069814"/>
              <a:ext cx="25927" cy="43855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10516C-5CAB-4590-8006-9E77241C49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1318" y="5103402"/>
              <a:ext cx="37960" cy="404967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DEF6A5-F49F-4944-85D6-31BC4F833369}"/>
                </a:ext>
              </a:extLst>
            </p:cNvPr>
            <p:cNvCxnSpPr>
              <a:cxnSpLocks/>
            </p:cNvCxnSpPr>
            <p:nvPr/>
          </p:nvCxnSpPr>
          <p:spPr>
            <a:xfrm>
              <a:off x="9151023" y="5103402"/>
              <a:ext cx="175536" cy="404967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5454AD-10A5-40F2-8ADD-18FE3D47093E}"/>
                </a:ext>
              </a:extLst>
            </p:cNvPr>
            <p:cNvCxnSpPr>
              <a:cxnSpLocks/>
            </p:cNvCxnSpPr>
            <p:nvPr/>
          </p:nvCxnSpPr>
          <p:spPr>
            <a:xfrm>
              <a:off x="9151023" y="5103402"/>
              <a:ext cx="49706" cy="52594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D7A708-86A9-4F76-AD79-6B74D97B24AD}"/>
                </a:ext>
              </a:extLst>
            </p:cNvPr>
            <p:cNvCxnSpPr>
              <a:cxnSpLocks/>
            </p:cNvCxnSpPr>
            <p:nvPr/>
          </p:nvCxnSpPr>
          <p:spPr>
            <a:xfrm>
              <a:off x="9398184" y="5103402"/>
              <a:ext cx="151736" cy="52594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3E3D6F-F232-4C83-8B11-E35F06FFFBB5}"/>
                </a:ext>
              </a:extLst>
            </p:cNvPr>
            <p:cNvCxnSpPr>
              <a:cxnSpLocks/>
            </p:cNvCxnSpPr>
            <p:nvPr/>
          </p:nvCxnSpPr>
          <p:spPr>
            <a:xfrm>
              <a:off x="9398184" y="5103402"/>
              <a:ext cx="425059" cy="52594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E164A2-CD2E-4EEF-AB94-BE4E6560B5F8}"/>
                </a:ext>
              </a:extLst>
            </p:cNvPr>
            <p:cNvCxnSpPr>
              <a:cxnSpLocks/>
            </p:cNvCxnSpPr>
            <p:nvPr/>
          </p:nvCxnSpPr>
          <p:spPr>
            <a:xfrm>
              <a:off x="9388298" y="5149490"/>
              <a:ext cx="56335" cy="531007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B048AA-4BBB-4B3F-888D-A975E3F81BF7}"/>
                </a:ext>
              </a:extLst>
            </p:cNvPr>
            <p:cNvCxnSpPr>
              <a:cxnSpLocks/>
            </p:cNvCxnSpPr>
            <p:nvPr/>
          </p:nvCxnSpPr>
          <p:spPr>
            <a:xfrm>
              <a:off x="8662120" y="5508370"/>
              <a:ext cx="56335" cy="531007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6DFF93-6D66-4628-B58D-BA3D4E256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0991" y="5508370"/>
              <a:ext cx="140200" cy="45656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EF549B1-7F1B-441C-933B-AF87C8966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8863" y="5486908"/>
              <a:ext cx="85573" cy="421102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BE2352-04A5-461C-89DE-AC52258CBF6C}"/>
                </a:ext>
              </a:extLst>
            </p:cNvPr>
            <p:cNvCxnSpPr>
              <a:cxnSpLocks/>
            </p:cNvCxnSpPr>
            <p:nvPr/>
          </p:nvCxnSpPr>
          <p:spPr>
            <a:xfrm>
              <a:off x="8889038" y="5508370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02204B-E5B8-4414-BE0E-64AE08379031}"/>
                </a:ext>
              </a:extLst>
            </p:cNvPr>
            <p:cNvCxnSpPr>
              <a:cxnSpLocks/>
            </p:cNvCxnSpPr>
            <p:nvPr/>
          </p:nvCxnSpPr>
          <p:spPr>
            <a:xfrm>
              <a:off x="9104510" y="5508370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8E3D01-8112-4374-9EC9-32B48946E17A}"/>
                </a:ext>
              </a:extLst>
            </p:cNvPr>
            <p:cNvCxnSpPr>
              <a:cxnSpLocks/>
            </p:cNvCxnSpPr>
            <p:nvPr/>
          </p:nvCxnSpPr>
          <p:spPr>
            <a:xfrm>
              <a:off x="9331981" y="5503513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F791520-9820-489B-A4B2-F0D18DE829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5819" y="5513021"/>
              <a:ext cx="54054" cy="38241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4D069F-2423-465B-A346-45B4635AF0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2274" y="5525184"/>
              <a:ext cx="54285" cy="31466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B56813D-70F8-4EA9-AD27-9B387FE9E020}"/>
                </a:ext>
              </a:extLst>
            </p:cNvPr>
            <p:cNvCxnSpPr>
              <a:cxnSpLocks/>
            </p:cNvCxnSpPr>
            <p:nvPr/>
          </p:nvCxnSpPr>
          <p:spPr>
            <a:xfrm>
              <a:off x="9200729" y="5629347"/>
              <a:ext cx="0" cy="41003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17093A-09C3-41E2-B521-46B1489D2179}"/>
                </a:ext>
              </a:extLst>
            </p:cNvPr>
            <p:cNvCxnSpPr>
              <a:cxnSpLocks/>
            </p:cNvCxnSpPr>
            <p:nvPr/>
          </p:nvCxnSpPr>
          <p:spPr>
            <a:xfrm>
              <a:off x="9448626" y="5709021"/>
              <a:ext cx="101294" cy="33035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697E99-D15D-4E24-9C6F-8F450AA958A6}"/>
                </a:ext>
              </a:extLst>
            </p:cNvPr>
            <p:cNvCxnSpPr>
              <a:cxnSpLocks/>
            </p:cNvCxnSpPr>
            <p:nvPr/>
          </p:nvCxnSpPr>
          <p:spPr>
            <a:xfrm>
              <a:off x="9823243" y="5634808"/>
              <a:ext cx="247896" cy="40456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A0BB5B-ACF2-41D2-AB24-709A30BD1E4E}"/>
                </a:ext>
              </a:extLst>
            </p:cNvPr>
            <p:cNvCxnSpPr>
              <a:cxnSpLocks/>
            </p:cNvCxnSpPr>
            <p:nvPr/>
          </p:nvCxnSpPr>
          <p:spPr>
            <a:xfrm>
              <a:off x="9823243" y="5656504"/>
              <a:ext cx="51756" cy="382873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6173898-DCF4-42C8-B3C1-2CAFF28C18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7816" y="5656504"/>
              <a:ext cx="25427" cy="382873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00644F-0C6F-45E8-92E7-2B04F4948471}"/>
                </a:ext>
              </a:extLst>
            </p:cNvPr>
            <p:cNvCxnSpPr>
              <a:cxnSpLocks/>
            </p:cNvCxnSpPr>
            <p:nvPr/>
          </p:nvCxnSpPr>
          <p:spPr>
            <a:xfrm>
              <a:off x="9579339" y="5629347"/>
              <a:ext cx="117184" cy="35888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189B111-707D-4ED0-9E4D-E3EFC2875590}"/>
                </a:ext>
              </a:extLst>
            </p:cNvPr>
            <p:cNvCxnSpPr>
              <a:cxnSpLocks/>
            </p:cNvCxnSpPr>
            <p:nvPr/>
          </p:nvCxnSpPr>
          <p:spPr>
            <a:xfrm>
              <a:off x="9554688" y="5656504"/>
              <a:ext cx="7558" cy="21769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FA4ED6D-900B-450F-96CC-A1E965F3A11C}"/>
                </a:ext>
              </a:extLst>
            </p:cNvPr>
            <p:cNvSpPr/>
            <p:nvPr/>
          </p:nvSpPr>
          <p:spPr>
            <a:xfrm>
              <a:off x="8790079" y="4908092"/>
              <a:ext cx="823443" cy="313313"/>
            </a:xfrm>
            <a:prstGeom prst="ellipse">
              <a:avLst/>
            </a:prstGeom>
            <a:solidFill>
              <a:srgbClr val="03C974">
                <a:alpha val="3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19CE9AE-A3B5-44AF-B812-B22B63AD6637}"/>
                </a:ext>
              </a:extLst>
            </p:cNvPr>
            <p:cNvSpPr/>
            <p:nvPr/>
          </p:nvSpPr>
          <p:spPr>
            <a:xfrm>
              <a:off x="8458787" y="5346646"/>
              <a:ext cx="1604793" cy="361008"/>
            </a:xfrm>
            <a:prstGeom prst="ellipse">
              <a:avLst/>
            </a:prstGeom>
            <a:solidFill>
              <a:srgbClr val="00864B">
                <a:alpha val="22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D4301B6-474C-4855-8260-F60F48C37839}"/>
                </a:ext>
              </a:extLst>
            </p:cNvPr>
            <p:cNvSpPr/>
            <p:nvPr/>
          </p:nvSpPr>
          <p:spPr>
            <a:xfrm>
              <a:off x="8172671" y="5822592"/>
              <a:ext cx="2177024" cy="361008"/>
            </a:xfrm>
            <a:prstGeom prst="ellipse">
              <a:avLst/>
            </a:prstGeom>
            <a:solidFill>
              <a:srgbClr val="004626">
                <a:alpha val="2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AA6AB99-F7AE-47AE-B56F-879BB7BAA84C}"/>
              </a:ext>
            </a:extLst>
          </p:cNvPr>
          <p:cNvCxnSpPr>
            <a:cxnSpLocks/>
          </p:cNvCxnSpPr>
          <p:nvPr/>
        </p:nvCxnSpPr>
        <p:spPr>
          <a:xfrm flipH="1" flipV="1">
            <a:off x="5747284" y="1229156"/>
            <a:ext cx="2965430" cy="1658962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642F50-11D4-40B4-BE01-D613C4572F1D}"/>
              </a:ext>
            </a:extLst>
          </p:cNvPr>
          <p:cNvCxnSpPr>
            <a:cxnSpLocks/>
          </p:cNvCxnSpPr>
          <p:nvPr/>
        </p:nvCxnSpPr>
        <p:spPr>
          <a:xfrm flipH="1" flipV="1">
            <a:off x="5902478" y="1589428"/>
            <a:ext cx="2738599" cy="1361513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413E367-6083-498A-B401-FB90ED6D1B84}"/>
              </a:ext>
            </a:extLst>
          </p:cNvPr>
          <p:cNvCxnSpPr>
            <a:cxnSpLocks/>
          </p:cNvCxnSpPr>
          <p:nvPr/>
        </p:nvCxnSpPr>
        <p:spPr>
          <a:xfrm flipH="1" flipV="1">
            <a:off x="5747284" y="1807104"/>
            <a:ext cx="3006705" cy="1147293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CBC59E-CC1B-42A0-A5E7-31EC8BA527CF}"/>
              </a:ext>
            </a:extLst>
          </p:cNvPr>
          <p:cNvCxnSpPr>
            <a:cxnSpLocks/>
          </p:cNvCxnSpPr>
          <p:nvPr/>
        </p:nvCxnSpPr>
        <p:spPr>
          <a:xfrm flipH="1" flipV="1">
            <a:off x="5426088" y="2096504"/>
            <a:ext cx="3465784" cy="801225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38E2207-3434-438F-B97D-A4C0BADCABAC}"/>
              </a:ext>
            </a:extLst>
          </p:cNvPr>
          <p:cNvCxnSpPr>
            <a:cxnSpLocks/>
          </p:cNvCxnSpPr>
          <p:nvPr/>
        </p:nvCxnSpPr>
        <p:spPr>
          <a:xfrm flipH="1" flipV="1">
            <a:off x="5750078" y="2278592"/>
            <a:ext cx="3030938" cy="616072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7CC48A-2A65-4191-A532-71269D5A8E66}"/>
              </a:ext>
            </a:extLst>
          </p:cNvPr>
          <p:cNvCxnSpPr>
            <a:cxnSpLocks/>
          </p:cNvCxnSpPr>
          <p:nvPr/>
        </p:nvCxnSpPr>
        <p:spPr>
          <a:xfrm flipH="1" flipV="1">
            <a:off x="5506852" y="2879216"/>
            <a:ext cx="3445474" cy="48137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23250B4-662B-4A9D-B707-14DE4B3E8BF9}"/>
              </a:ext>
            </a:extLst>
          </p:cNvPr>
          <p:cNvCxnSpPr>
            <a:cxnSpLocks/>
          </p:cNvCxnSpPr>
          <p:nvPr/>
        </p:nvCxnSpPr>
        <p:spPr>
          <a:xfrm flipH="1">
            <a:off x="5400676" y="2964122"/>
            <a:ext cx="3622448" cy="1094335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E36A4-1A9A-4317-8267-0ACAE421E7B3}"/>
              </a:ext>
            </a:extLst>
          </p:cNvPr>
          <p:cNvCxnSpPr>
            <a:cxnSpLocks/>
          </p:cNvCxnSpPr>
          <p:nvPr/>
        </p:nvCxnSpPr>
        <p:spPr>
          <a:xfrm flipH="1">
            <a:off x="5639704" y="2943136"/>
            <a:ext cx="3479055" cy="1559772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E4ED2F4-4A43-485C-9305-0D8A0C055A54}"/>
              </a:ext>
            </a:extLst>
          </p:cNvPr>
          <p:cNvCxnSpPr>
            <a:cxnSpLocks/>
            <a:endCxn id="74" idx="6"/>
          </p:cNvCxnSpPr>
          <p:nvPr/>
        </p:nvCxnSpPr>
        <p:spPr>
          <a:xfrm flipH="1">
            <a:off x="5872929" y="2922761"/>
            <a:ext cx="3057006" cy="1315723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B1F212-D17D-495D-BD4B-832C68121241}"/>
              </a:ext>
            </a:extLst>
          </p:cNvPr>
          <p:cNvCxnSpPr>
            <a:cxnSpLocks/>
          </p:cNvCxnSpPr>
          <p:nvPr/>
        </p:nvCxnSpPr>
        <p:spPr>
          <a:xfrm flipH="1">
            <a:off x="5880610" y="2917233"/>
            <a:ext cx="3109949" cy="2601593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8FAFEC-CD5B-46D5-80C8-D1D87DAAA346}"/>
              </a:ext>
            </a:extLst>
          </p:cNvPr>
          <p:cNvCxnSpPr>
            <a:cxnSpLocks/>
          </p:cNvCxnSpPr>
          <p:nvPr/>
        </p:nvCxnSpPr>
        <p:spPr>
          <a:xfrm flipH="1">
            <a:off x="5690552" y="2927037"/>
            <a:ext cx="3332572" cy="2973876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5F4A87B-092C-4902-B180-E16122C276A8}"/>
              </a:ext>
            </a:extLst>
          </p:cNvPr>
          <p:cNvCxnSpPr>
            <a:cxnSpLocks/>
          </p:cNvCxnSpPr>
          <p:nvPr/>
        </p:nvCxnSpPr>
        <p:spPr>
          <a:xfrm flipH="1">
            <a:off x="5658640" y="2970180"/>
            <a:ext cx="3095349" cy="3363945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Arrow: Down 85">
            <a:extLst>
              <a:ext uri="{FF2B5EF4-FFF2-40B4-BE49-F238E27FC236}">
                <a16:creationId xmlns:a16="http://schemas.microsoft.com/office/drawing/2014/main" id="{3540BEEC-B909-46A3-A89D-60BE275C347F}"/>
              </a:ext>
            </a:extLst>
          </p:cNvPr>
          <p:cNvSpPr/>
          <p:nvPr/>
        </p:nvSpPr>
        <p:spPr>
          <a:xfrm rot="10800000">
            <a:off x="10291180" y="3566558"/>
            <a:ext cx="378610" cy="13029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C93A98-F2F9-4337-958E-4DCDC50375AA}"/>
              </a:ext>
            </a:extLst>
          </p:cNvPr>
          <p:cNvSpPr txBox="1"/>
          <p:nvPr/>
        </p:nvSpPr>
        <p:spPr>
          <a:xfrm>
            <a:off x="7495146" y="827352"/>
            <a:ext cx="4662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Execute research to </a:t>
            </a:r>
            <a:r>
              <a:rPr lang="en-US" b="1" dirty="0"/>
              <a:t>identify</a:t>
            </a:r>
            <a:r>
              <a:rPr lang="en-US" dirty="0"/>
              <a:t> new requirements, and </a:t>
            </a:r>
            <a:r>
              <a:rPr lang="en-US" b="1" dirty="0"/>
              <a:t>refine</a:t>
            </a:r>
            <a:r>
              <a:rPr lang="en-US" dirty="0"/>
              <a:t> existing requirements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Research results </a:t>
            </a:r>
            <a:r>
              <a:rPr lang="en-US" b="1" dirty="0"/>
              <a:t>validate and mature</a:t>
            </a:r>
            <a:r>
              <a:rPr lang="en-US" dirty="0"/>
              <a:t> the requirements</a:t>
            </a:r>
          </a:p>
          <a:p>
            <a:endParaRPr lang="en-US" dirty="0"/>
          </a:p>
        </p:txBody>
      </p:sp>
      <p:pic>
        <p:nvPicPr>
          <p:cNvPr id="51" name="Graphic 50" descr="Server outline">
            <a:extLst>
              <a:ext uri="{FF2B5EF4-FFF2-40B4-BE49-F238E27FC236}">
                <a16:creationId xmlns:a16="http://schemas.microsoft.com/office/drawing/2014/main" id="{908212C5-9358-4216-A45D-8ABDBB669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1966" y="5222161"/>
            <a:ext cx="993959" cy="993959"/>
          </a:xfrm>
          <a:prstGeom prst="rect">
            <a:avLst/>
          </a:prstGeom>
        </p:spPr>
      </p:pic>
      <p:pic>
        <p:nvPicPr>
          <p:cNvPr id="53" name="Graphic 52" descr="Network diagram outline">
            <a:extLst>
              <a:ext uri="{FF2B5EF4-FFF2-40B4-BE49-F238E27FC236}">
                <a16:creationId xmlns:a16="http://schemas.microsoft.com/office/drawing/2014/main" id="{58A873DC-3C44-4049-BB79-16360DEF8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9017702" y="5518826"/>
            <a:ext cx="914400" cy="914400"/>
          </a:xfrm>
          <a:prstGeom prst="rect">
            <a:avLst/>
          </a:prstGeom>
        </p:spPr>
      </p:pic>
      <p:pic>
        <p:nvPicPr>
          <p:cNvPr id="54" name="Graphic 53" descr="Programmer female with solid fill">
            <a:extLst>
              <a:ext uri="{FF2B5EF4-FFF2-40B4-BE49-F238E27FC236}">
                <a16:creationId xmlns:a16="http://schemas.microsoft.com/office/drawing/2014/main" id="{33C5799B-5403-47D2-957B-54AC1747F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87781" y="5625904"/>
            <a:ext cx="914400" cy="914400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F40BE3AA-7D8D-4844-9874-36FFA743FF54}"/>
              </a:ext>
            </a:extLst>
          </p:cNvPr>
          <p:cNvSpPr/>
          <p:nvPr/>
        </p:nvSpPr>
        <p:spPr>
          <a:xfrm>
            <a:off x="5426088" y="1133292"/>
            <a:ext cx="515649" cy="103256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8E0E54C-4606-43B5-9DD5-3FA7DE2F37FB}"/>
              </a:ext>
            </a:extLst>
          </p:cNvPr>
          <p:cNvSpPr/>
          <p:nvPr/>
        </p:nvSpPr>
        <p:spPr>
          <a:xfrm>
            <a:off x="5622785" y="1476393"/>
            <a:ext cx="515649" cy="103256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4CD6116-0506-4D7B-930D-5801B282F9E2}"/>
              </a:ext>
            </a:extLst>
          </p:cNvPr>
          <p:cNvSpPr/>
          <p:nvPr/>
        </p:nvSpPr>
        <p:spPr>
          <a:xfrm>
            <a:off x="5524438" y="1700287"/>
            <a:ext cx="515649" cy="103256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FC03223-9D6D-4D02-95D2-EB96C7591C63}"/>
              </a:ext>
            </a:extLst>
          </p:cNvPr>
          <p:cNvSpPr/>
          <p:nvPr/>
        </p:nvSpPr>
        <p:spPr>
          <a:xfrm>
            <a:off x="5558630" y="6332699"/>
            <a:ext cx="200019" cy="5882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9FA287C-9BEF-4B73-A00A-265441DF863D}"/>
              </a:ext>
            </a:extLst>
          </p:cNvPr>
          <p:cNvSpPr/>
          <p:nvPr/>
        </p:nvSpPr>
        <p:spPr>
          <a:xfrm>
            <a:off x="5539694" y="5930107"/>
            <a:ext cx="200019" cy="5882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876743-CE32-46FF-86A8-C25F3731595F}"/>
              </a:ext>
            </a:extLst>
          </p:cNvPr>
          <p:cNvSpPr/>
          <p:nvPr/>
        </p:nvSpPr>
        <p:spPr>
          <a:xfrm>
            <a:off x="5266588" y="4062066"/>
            <a:ext cx="200019" cy="5882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E142E47-759A-45E4-9FBB-93850F081BF2}"/>
              </a:ext>
            </a:extLst>
          </p:cNvPr>
          <p:cNvSpPr/>
          <p:nvPr/>
        </p:nvSpPr>
        <p:spPr>
          <a:xfrm>
            <a:off x="5579310" y="2246152"/>
            <a:ext cx="200019" cy="5882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2AFA77E-A317-4C13-BF92-F9BEC7A63329}"/>
              </a:ext>
            </a:extLst>
          </p:cNvPr>
          <p:cNvSpPr/>
          <p:nvPr/>
        </p:nvSpPr>
        <p:spPr>
          <a:xfrm>
            <a:off x="5638460" y="5471516"/>
            <a:ext cx="300600" cy="13173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93D6D58-F70D-45B5-AE3C-5D6F9E630D58}"/>
              </a:ext>
            </a:extLst>
          </p:cNvPr>
          <p:cNvSpPr/>
          <p:nvPr/>
        </p:nvSpPr>
        <p:spPr>
          <a:xfrm>
            <a:off x="5428029" y="4499475"/>
            <a:ext cx="300600" cy="13173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67AA041-AEE5-4CF5-BB46-397E75A33DB7}"/>
              </a:ext>
            </a:extLst>
          </p:cNvPr>
          <p:cNvSpPr/>
          <p:nvPr/>
        </p:nvSpPr>
        <p:spPr>
          <a:xfrm>
            <a:off x="5572329" y="4172617"/>
            <a:ext cx="300600" cy="13173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F5496E6-84B3-4177-B380-16CC27F1B727}"/>
              </a:ext>
            </a:extLst>
          </p:cNvPr>
          <p:cNvSpPr/>
          <p:nvPr/>
        </p:nvSpPr>
        <p:spPr>
          <a:xfrm>
            <a:off x="5220157" y="2835452"/>
            <a:ext cx="300600" cy="13173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31D318F-FF4C-42DE-A8F8-0C105975A83D}"/>
              </a:ext>
            </a:extLst>
          </p:cNvPr>
          <p:cNvSpPr/>
          <p:nvPr/>
        </p:nvSpPr>
        <p:spPr>
          <a:xfrm>
            <a:off x="5125488" y="2023929"/>
            <a:ext cx="300600" cy="131733"/>
          </a:xfrm>
          <a:prstGeom prst="ellipse">
            <a:avLst/>
          </a:prstGeom>
          <a:solidFill>
            <a:srgbClr val="BBF95F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Periodic Graph outline">
            <a:extLst>
              <a:ext uri="{FF2B5EF4-FFF2-40B4-BE49-F238E27FC236}">
                <a16:creationId xmlns:a16="http://schemas.microsoft.com/office/drawing/2014/main" id="{0D218AEE-DF03-4E3A-A805-90BE2B5684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14883" y="5787770"/>
            <a:ext cx="457200" cy="457200"/>
          </a:xfrm>
          <a:prstGeom prst="rect">
            <a:avLst/>
          </a:prstGeom>
        </p:spPr>
      </p:pic>
      <p:pic>
        <p:nvPicPr>
          <p:cNvPr id="39" name="Graphic 38" descr="Scatterplot outline">
            <a:extLst>
              <a:ext uri="{FF2B5EF4-FFF2-40B4-BE49-F238E27FC236}">
                <a16:creationId xmlns:a16="http://schemas.microsoft.com/office/drawing/2014/main" id="{FC2F9E15-4C1E-4127-8D31-5BB5A2E56A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947846" y="5867174"/>
            <a:ext cx="457200" cy="457200"/>
          </a:xfrm>
          <a:prstGeom prst="rect">
            <a:avLst/>
          </a:prstGeom>
        </p:spPr>
      </p:pic>
      <p:pic>
        <p:nvPicPr>
          <p:cNvPr id="41" name="Graphic 40" descr="Pie chart with solid fill">
            <a:extLst>
              <a:ext uri="{FF2B5EF4-FFF2-40B4-BE49-F238E27FC236}">
                <a16:creationId xmlns:a16="http://schemas.microsoft.com/office/drawing/2014/main" id="{9A72FEA2-DE09-4F1B-AB99-22B8FD05BA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55035" y="5087397"/>
            <a:ext cx="457200" cy="457200"/>
          </a:xfrm>
          <a:prstGeom prst="rect">
            <a:avLst/>
          </a:prstGeom>
        </p:spPr>
      </p:pic>
      <p:pic>
        <p:nvPicPr>
          <p:cNvPr id="44" name="Graphic 43" descr="Supply And Demand outline">
            <a:extLst>
              <a:ext uri="{FF2B5EF4-FFF2-40B4-BE49-F238E27FC236}">
                <a16:creationId xmlns:a16="http://schemas.microsoft.com/office/drawing/2014/main" id="{C413CF87-AEAB-4EE7-92E5-196EEFCC6F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88868" y="5334175"/>
            <a:ext cx="457200" cy="457200"/>
          </a:xfrm>
          <a:prstGeom prst="rect">
            <a:avLst/>
          </a:prstGeom>
        </p:spPr>
      </p:pic>
      <p:pic>
        <p:nvPicPr>
          <p:cNvPr id="47" name="Graphic 46" descr="Network with solid fill">
            <a:extLst>
              <a:ext uri="{FF2B5EF4-FFF2-40B4-BE49-F238E27FC236}">
                <a16:creationId xmlns:a16="http://schemas.microsoft.com/office/drawing/2014/main" id="{161D1D5C-D348-40A9-B3CC-2AA79411A9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07930" y="623120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2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23B1-36C2-45EF-8763-0791FE57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00716-8C82-458F-8720-44201E260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X5 &amp; UML-3 Operational integration assessment (OIA)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7AF56-E967-4429-B483-74100174B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099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7E0E63-E769-4498-99B5-8BDD45B4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UAM Airspace Subproject’s Future Efforts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8002-A99E-4242-B4FD-504E3D98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B5A7D23-5EA3-BB48-9A7E-29066237FEC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5A486-637E-618A-47BD-0416F3C4E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8" y="663840"/>
            <a:ext cx="10551209" cy="50248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6DE31A5-E3DE-D2BF-A9C5-C8109E4377B0}"/>
              </a:ext>
            </a:extLst>
          </p:cNvPr>
          <p:cNvSpPr/>
          <p:nvPr/>
        </p:nvSpPr>
        <p:spPr>
          <a:xfrm>
            <a:off x="2849526" y="3087880"/>
            <a:ext cx="2802093" cy="786213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02B7E2-13AB-F1B1-2EBE-ECC4A000647E}"/>
              </a:ext>
            </a:extLst>
          </p:cNvPr>
          <p:cNvCxnSpPr>
            <a:cxnSpLocks/>
          </p:cNvCxnSpPr>
          <p:nvPr/>
        </p:nvCxnSpPr>
        <p:spPr>
          <a:xfrm flipH="1" flipV="1">
            <a:off x="5317983" y="3781744"/>
            <a:ext cx="1556035" cy="1698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00C9A2-26CB-3FC2-AA59-D03F9A846D59}"/>
              </a:ext>
            </a:extLst>
          </p:cNvPr>
          <p:cNvSpPr txBox="1"/>
          <p:nvPr/>
        </p:nvSpPr>
        <p:spPr>
          <a:xfrm>
            <a:off x="6942383" y="5315479"/>
            <a:ext cx="2807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Ongoing/Upcoming </a:t>
            </a:r>
          </a:p>
          <a:p>
            <a:pPr defTabSz="1219170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2731116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7E0E63-E769-4498-99B5-8BDD45B4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32" y="-6103"/>
            <a:ext cx="10904107" cy="731835"/>
          </a:xfrm>
        </p:spPr>
        <p:txBody>
          <a:bodyPr>
            <a:normAutofit/>
          </a:bodyPr>
          <a:lstStyle/>
          <a:p>
            <a:r>
              <a:rPr lang="en-US"/>
              <a:t>UML-3 Cooperative Conflict Management (CCM) Concept </a:t>
            </a:r>
            <a:endParaRPr lang="en-US" sz="26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8002-A99E-4242-B4FD-504E3D98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B5A7D23-5EA3-BB48-9A7E-29066237FEC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819DB99-7927-410B-9623-57964FD7F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9" y="3627170"/>
            <a:ext cx="7718435" cy="2476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DFC3FD-8B0E-4461-851A-7F75673DFC27}"/>
              </a:ext>
            </a:extLst>
          </p:cNvPr>
          <p:cNvSpPr txBox="1"/>
          <p:nvPr/>
        </p:nvSpPr>
        <p:spPr>
          <a:xfrm>
            <a:off x="229079" y="6103963"/>
            <a:ext cx="341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Notional Conflict Management Diagram</a:t>
            </a:r>
          </a:p>
          <a:p>
            <a:r>
              <a:rPr lang="en-US" sz="1200" i="1"/>
              <a:t>Developed by NASA/Maria Consiglio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5FFCE-BC14-4328-901D-63DA72340BF7}"/>
              </a:ext>
            </a:extLst>
          </p:cNvPr>
          <p:cNvSpPr txBox="1"/>
          <p:nvPr/>
        </p:nvSpPr>
        <p:spPr>
          <a:xfrm>
            <a:off x="327135" y="1199505"/>
            <a:ext cx="7522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Cooperative Conflict Management addresses scalability through new ATM paradigms that distribute the responsibility for Conflict Management amongst cooperative actors</a:t>
            </a:r>
          </a:p>
          <a:p>
            <a:endParaRPr lang="en-US"/>
          </a:p>
          <a:p>
            <a:r>
              <a:rPr lang="en-US"/>
              <a:t>Relies on common situation awareness, common operating picture</a:t>
            </a:r>
          </a:p>
          <a:p>
            <a:endParaRPr lang="en-US"/>
          </a:p>
          <a:p>
            <a:r>
              <a:rPr lang="en-US"/>
              <a:t>UML-3 will be in IFR or VFR, with novel procedures enabling increased tempo</a:t>
            </a:r>
          </a:p>
        </p:txBody>
      </p:sp>
    </p:spTree>
    <p:extLst>
      <p:ext uri="{BB962C8B-B14F-4D97-AF65-F5344CB8AC3E}">
        <p14:creationId xmlns:p14="http://schemas.microsoft.com/office/powerpoint/2010/main" val="1499777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7E0E63-E769-4498-99B5-8BDD45B4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32" y="-6103"/>
            <a:ext cx="10904107" cy="731835"/>
          </a:xfrm>
        </p:spPr>
        <p:txBody>
          <a:bodyPr>
            <a:normAutofit/>
          </a:bodyPr>
          <a:lstStyle/>
          <a:p>
            <a:r>
              <a:rPr lang="en-US"/>
              <a:t>UML-3 Cooperative Conflict Management (CCM) Concept </a:t>
            </a:r>
            <a:endParaRPr lang="en-US" sz="26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8002-A99E-4242-B4FD-504E3D98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B5A7D23-5EA3-BB48-9A7E-29066237FEC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819DB99-7927-410B-9623-57964FD7F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9" y="3627170"/>
            <a:ext cx="7718435" cy="2476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DFC3FD-8B0E-4461-851A-7F75673DFC27}"/>
              </a:ext>
            </a:extLst>
          </p:cNvPr>
          <p:cNvSpPr txBox="1"/>
          <p:nvPr/>
        </p:nvSpPr>
        <p:spPr>
          <a:xfrm>
            <a:off x="229079" y="6103963"/>
            <a:ext cx="341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Notional Conflict Management Diagram</a:t>
            </a:r>
          </a:p>
          <a:p>
            <a:r>
              <a:rPr lang="en-US" sz="1200" i="1"/>
              <a:t>Developed by NASA/Maria Consiglio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5FFCE-BC14-4328-901D-63DA72340BF7}"/>
              </a:ext>
            </a:extLst>
          </p:cNvPr>
          <p:cNvSpPr txBox="1"/>
          <p:nvPr/>
        </p:nvSpPr>
        <p:spPr>
          <a:xfrm>
            <a:off x="327135" y="1199505"/>
            <a:ext cx="7522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Cooperative Conflict Management addresses scalability through new ATM paradigms that distribute the responsibility for Conflict Management amongst cooperative actors</a:t>
            </a:r>
          </a:p>
          <a:p>
            <a:endParaRPr lang="en-US" dirty="0"/>
          </a:p>
          <a:p>
            <a:r>
              <a:rPr lang="en-US" dirty="0"/>
              <a:t>Relies on common situation awareness, common operating picture</a:t>
            </a:r>
          </a:p>
          <a:p>
            <a:endParaRPr lang="en-US" dirty="0"/>
          </a:p>
          <a:p>
            <a:r>
              <a:rPr lang="en-US" dirty="0"/>
              <a:t>UML-3 will be in IFR or VFR, with novel procedures enabling increased tempo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1DD2AAB-948B-4C4A-8929-06116CEC5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493" y="992699"/>
            <a:ext cx="4035552" cy="5378231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57147" indent="0">
              <a:buNone/>
            </a:pPr>
            <a:r>
              <a:rPr lang="en-US" b="1" dirty="0"/>
              <a:t>VFR:</a:t>
            </a:r>
            <a:r>
              <a:rPr lang="en-US" dirty="0"/>
              <a:t> managed flow of UAM traffic for increased throughput, extending below VMC, with acceptable pilot workload</a:t>
            </a:r>
            <a:endParaRPr lang="en-US" dirty="0">
              <a:cs typeface="Calibri"/>
            </a:endParaRPr>
          </a:p>
          <a:p>
            <a:pPr marL="57147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6327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7E0E63-E769-4498-99B5-8BDD45B4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32" y="-6103"/>
            <a:ext cx="10904107" cy="731835"/>
          </a:xfrm>
        </p:spPr>
        <p:txBody>
          <a:bodyPr>
            <a:normAutofit/>
          </a:bodyPr>
          <a:lstStyle/>
          <a:p>
            <a:r>
              <a:rPr lang="en-US"/>
              <a:t>UML-3 Cooperative Conflict Management (CCM) Concept </a:t>
            </a:r>
            <a:endParaRPr lang="en-US" sz="26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8002-A99E-4242-B4FD-504E3D98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B5A7D23-5EA3-BB48-9A7E-29066237FEC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819DB99-7927-410B-9623-57964FD7F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9" y="3627170"/>
            <a:ext cx="7718435" cy="2476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DFC3FD-8B0E-4461-851A-7F75673DFC27}"/>
              </a:ext>
            </a:extLst>
          </p:cNvPr>
          <p:cNvSpPr txBox="1"/>
          <p:nvPr/>
        </p:nvSpPr>
        <p:spPr>
          <a:xfrm>
            <a:off x="229079" y="6103963"/>
            <a:ext cx="341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Notional Conflict Management Diagram</a:t>
            </a:r>
          </a:p>
          <a:p>
            <a:r>
              <a:rPr lang="en-US" sz="1200" i="1"/>
              <a:t>Developed by NASA/Maria Consiglio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15FFCE-BC14-4328-901D-63DA72340BF7}"/>
              </a:ext>
            </a:extLst>
          </p:cNvPr>
          <p:cNvSpPr txBox="1"/>
          <p:nvPr/>
        </p:nvSpPr>
        <p:spPr>
          <a:xfrm>
            <a:off x="327135" y="1199505"/>
            <a:ext cx="7522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Cooperative Conflict Management addresses scalability through new ATM paradigms that distribute the responsibility for Conflict Management amongst cooperative actors</a:t>
            </a:r>
          </a:p>
          <a:p>
            <a:endParaRPr lang="en-US" dirty="0"/>
          </a:p>
          <a:p>
            <a:r>
              <a:rPr lang="en-US" dirty="0"/>
              <a:t>Relies on common situation awareness, common operating picture</a:t>
            </a:r>
          </a:p>
          <a:p>
            <a:endParaRPr lang="en-US" dirty="0"/>
          </a:p>
          <a:p>
            <a:r>
              <a:rPr lang="en-US" dirty="0"/>
              <a:t>UML-3 will be in IFR or VFR, with novel procedures enabling increased tempo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1DD2AAB-948B-4C4A-8929-06116CEC5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493" y="992699"/>
            <a:ext cx="4035552" cy="5378231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57147" indent="0">
              <a:buNone/>
            </a:pPr>
            <a:r>
              <a:rPr lang="en-US" b="1" dirty="0"/>
              <a:t>VFR:</a:t>
            </a:r>
            <a:r>
              <a:rPr lang="en-US" dirty="0"/>
              <a:t> managed flow of UAM traffic for increased throughput, extending below VMC, with acceptable pilot workload</a:t>
            </a:r>
            <a:endParaRPr lang="en-US" dirty="0">
              <a:cs typeface="Calibri"/>
            </a:endParaRPr>
          </a:p>
          <a:p>
            <a:pPr marL="57147" indent="0">
              <a:buNone/>
            </a:pPr>
            <a:endParaRPr lang="en-US" b="1" dirty="0"/>
          </a:p>
          <a:p>
            <a:pPr marL="57147" indent="0">
              <a:buNone/>
            </a:pPr>
            <a:r>
              <a:rPr lang="en-US" b="1" dirty="0"/>
              <a:t>IFR: </a:t>
            </a:r>
            <a:r>
              <a:rPr lang="en-US" dirty="0"/>
              <a:t>efficient and predictable flow of UAM operations, with acceptable ATC workload at sustained tempos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281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7E0E63-E769-4498-99B5-8BDD45B4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32" y="0"/>
            <a:ext cx="10904107" cy="731835"/>
          </a:xfrm>
        </p:spPr>
        <p:txBody>
          <a:bodyPr>
            <a:normAutofit/>
          </a:bodyPr>
          <a:lstStyle/>
          <a:p>
            <a:r>
              <a:rPr lang="en-US"/>
              <a:t>UML-3 Technical and Operational R&amp;D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07257-83FB-4F0D-82AB-5289F3A1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48" y="960351"/>
            <a:ext cx="5336952" cy="4564148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dirty="0"/>
              <a:t>Tactical Conflict Management (X5)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Implement automation to support Cooperative Conflict Management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Strategic and Tactical for UML-3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Interoperability tested through simulation and analysis</a:t>
            </a:r>
          </a:p>
          <a:p>
            <a:r>
              <a:rPr lang="en-US" sz="2400" dirty="0"/>
              <a:t>Assess the effectiveness of the total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8002-A99E-4242-B4FD-504E3D98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B5A7D23-5EA3-BB48-9A7E-29066237FEC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125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7E0E63-E769-4498-99B5-8BDD45B4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32" y="0"/>
            <a:ext cx="10904107" cy="731835"/>
          </a:xfrm>
        </p:spPr>
        <p:txBody>
          <a:bodyPr>
            <a:normAutofit/>
          </a:bodyPr>
          <a:lstStyle/>
          <a:p>
            <a:r>
              <a:rPr lang="en-US"/>
              <a:t>UML-3 Technical and Operational R&amp;D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8002-A99E-4242-B4FD-504E3D98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B5A7D23-5EA3-BB48-9A7E-29066237FEC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4FBB14-D1AC-4EF3-A88E-A50BA9521F23}"/>
              </a:ext>
            </a:extLst>
          </p:cNvPr>
          <p:cNvSpPr txBox="1">
            <a:spLocks/>
          </p:cNvSpPr>
          <p:nvPr/>
        </p:nvSpPr>
        <p:spPr>
          <a:xfrm>
            <a:off x="5924550" y="960351"/>
            <a:ext cx="5457825" cy="5659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dirty="0"/>
              <a:t>UML-3 Operational Integration Assessment (OIA)</a:t>
            </a:r>
          </a:p>
          <a:p>
            <a:r>
              <a:rPr lang="en-US" dirty="0"/>
              <a:t>Integrate X5 capabilities into a higher-TRL operational environment</a:t>
            </a:r>
          </a:p>
          <a:p>
            <a:pPr lvl="1"/>
            <a:r>
              <a:rPr lang="en-US" dirty="0"/>
              <a:t>Joint NASA/FAA integrated LVC</a:t>
            </a:r>
          </a:p>
          <a:p>
            <a:pPr lvl="1"/>
            <a:r>
              <a:rPr lang="en-US" dirty="0"/>
              <a:t>Most system actors represented </a:t>
            </a:r>
          </a:p>
          <a:p>
            <a:pPr>
              <a:spcBef>
                <a:spcPts val="1200"/>
              </a:spcBef>
            </a:pPr>
            <a:r>
              <a:rPr lang="en-US" dirty="0"/>
              <a:t>Integrate UAM and non-UAM traffic</a:t>
            </a:r>
          </a:p>
          <a:p>
            <a:pPr lvl="1"/>
            <a:r>
              <a:rPr lang="en-US" dirty="0"/>
              <a:t>Novel airspace constructs </a:t>
            </a:r>
          </a:p>
          <a:p>
            <a:pPr lvl="1"/>
            <a:r>
              <a:rPr lang="en-US" dirty="0"/>
              <a:t>Off-nominal scenarios</a:t>
            </a:r>
          </a:p>
          <a:p>
            <a:pPr>
              <a:spcBef>
                <a:spcPts val="1200"/>
              </a:spcBef>
            </a:pPr>
            <a:r>
              <a:rPr lang="en-US" dirty="0"/>
              <a:t>Key objectives</a:t>
            </a:r>
          </a:p>
          <a:p>
            <a:pPr lvl="1"/>
            <a:r>
              <a:rPr lang="en-US" dirty="0"/>
              <a:t>Accelerate UML-3 Operationalization</a:t>
            </a:r>
          </a:p>
          <a:p>
            <a:pPr lvl="1"/>
            <a:r>
              <a:rPr lang="en-US" dirty="0"/>
              <a:t>Evaluate innovative solutions for operational integration</a:t>
            </a:r>
          </a:p>
          <a:p>
            <a:pPr lvl="1"/>
            <a:r>
              <a:rPr lang="en-US" dirty="0"/>
              <a:t>Evaluate and explore ATM, Flight Crew, and Operator functions</a:t>
            </a:r>
          </a:p>
          <a:p>
            <a:pPr lvl="1"/>
            <a:r>
              <a:rPr lang="en-US" dirty="0"/>
              <a:t>Identify barriers associated with progressing operations from VMC to IMC</a:t>
            </a:r>
          </a:p>
          <a:p>
            <a:pPr marL="457177" lvl="1" indent="0">
              <a:buFont typeface="Arial"/>
              <a:buNone/>
            </a:pPr>
            <a:endParaRPr lang="en-US" dirty="0"/>
          </a:p>
          <a:p>
            <a:pPr marL="457177" lvl="1" indent="0">
              <a:buFont typeface="Arial"/>
              <a:buNone/>
            </a:pPr>
            <a:endParaRPr lang="en-US" dirty="0"/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2A9002B9-B051-4708-9C60-9B4E99DB73AB}"/>
              </a:ext>
            </a:extLst>
          </p:cNvPr>
          <p:cNvSpPr/>
          <p:nvPr/>
        </p:nvSpPr>
        <p:spPr>
          <a:xfrm>
            <a:off x="5588760" y="955345"/>
            <a:ext cx="334370" cy="61130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BBE80B09-0987-4793-9449-FA8D8D767C6A}"/>
              </a:ext>
            </a:extLst>
          </p:cNvPr>
          <p:cNvSpPr/>
          <p:nvPr/>
        </p:nvSpPr>
        <p:spPr>
          <a:xfrm rot="10800000">
            <a:off x="5993572" y="883206"/>
            <a:ext cx="334370" cy="61130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48CF744-0DB9-4703-BB5A-8741DAA846B4}"/>
              </a:ext>
            </a:extLst>
          </p:cNvPr>
          <p:cNvSpPr txBox="1">
            <a:spLocks/>
          </p:cNvSpPr>
          <p:nvPr/>
        </p:nvSpPr>
        <p:spPr>
          <a:xfrm>
            <a:off x="378048" y="960351"/>
            <a:ext cx="5336952" cy="4564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2400" dirty="0"/>
              <a:t>Tactical Conflict Management (X5)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Implement automation to support Cooperative Conflict Management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Strategic and Tactical for UML-3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Interoperability tested through simulation and analysis</a:t>
            </a:r>
          </a:p>
          <a:p>
            <a:r>
              <a:rPr lang="en-US" sz="2400" dirty="0"/>
              <a:t>Assess the effectiveness of the total system</a:t>
            </a:r>
          </a:p>
        </p:txBody>
      </p:sp>
    </p:spTree>
    <p:extLst>
      <p:ext uri="{BB962C8B-B14F-4D97-AF65-F5344CB8AC3E}">
        <p14:creationId xmlns:p14="http://schemas.microsoft.com/office/powerpoint/2010/main" val="2526228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7E0E63-E769-4498-99B5-8BDD45B4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32" y="0"/>
            <a:ext cx="10904107" cy="731835"/>
          </a:xfrm>
        </p:spPr>
        <p:txBody>
          <a:bodyPr>
            <a:normAutofit/>
          </a:bodyPr>
          <a:lstStyle/>
          <a:p>
            <a:r>
              <a:rPr lang="en-US"/>
              <a:t>UML-3 Technical and Operational R&amp;D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8002-A99E-4242-B4FD-504E3D98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4B5A7D23-5EA3-BB48-9A7E-29066237FEC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B5D860-3AE0-4547-8843-95BA36CC16A0}"/>
              </a:ext>
            </a:extLst>
          </p:cNvPr>
          <p:cNvGrpSpPr/>
          <p:nvPr/>
        </p:nvGrpSpPr>
        <p:grpSpPr>
          <a:xfrm>
            <a:off x="1507297" y="4553634"/>
            <a:ext cx="4081463" cy="1941730"/>
            <a:chOff x="1247775" y="4352926"/>
            <a:chExt cx="4081463" cy="19417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B6C2086-C0EF-410A-BE53-A85B9F630516}"/>
                </a:ext>
              </a:extLst>
            </p:cNvPr>
            <p:cNvSpPr txBox="1"/>
            <p:nvPr/>
          </p:nvSpPr>
          <p:spPr>
            <a:xfrm>
              <a:off x="1543050" y="5648325"/>
              <a:ext cx="3190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Traces to broad set of research requirements and assumptions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043C60D-F0D1-4183-8176-4E014A72FF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47775" y="4552950"/>
              <a:ext cx="781051" cy="9715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2B91659-B962-4678-A186-E457965456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3838" y="4352926"/>
              <a:ext cx="1295400" cy="11715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EDD23B30-011D-4E0E-9779-8FF5E628C79B}"/>
              </a:ext>
            </a:extLst>
          </p:cNvPr>
          <p:cNvSpPr/>
          <p:nvPr/>
        </p:nvSpPr>
        <p:spPr>
          <a:xfrm>
            <a:off x="5588760" y="955345"/>
            <a:ext cx="334370" cy="61130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55D3BF94-0FB3-474B-B9BF-28052EF45640}"/>
              </a:ext>
            </a:extLst>
          </p:cNvPr>
          <p:cNvSpPr/>
          <p:nvPr/>
        </p:nvSpPr>
        <p:spPr>
          <a:xfrm rot="10800000">
            <a:off x="5993572" y="883206"/>
            <a:ext cx="334370" cy="61130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59095C0-7D02-4E1A-AB37-038D3D193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48" y="960351"/>
            <a:ext cx="5336952" cy="4564148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dirty="0"/>
              <a:t>Tactical Conflict Management (X5)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Implement automation to support Cooperative Conflict Management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Strategic and Tactical for UML-3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Interoperability tested through simulation and analysis</a:t>
            </a:r>
          </a:p>
          <a:p>
            <a:r>
              <a:rPr lang="en-US" sz="2400" dirty="0"/>
              <a:t>Assess the effectiveness of the total system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0BAE19B-7C78-4701-B760-2921FA256843}"/>
              </a:ext>
            </a:extLst>
          </p:cNvPr>
          <p:cNvSpPr txBox="1">
            <a:spLocks/>
          </p:cNvSpPr>
          <p:nvPr/>
        </p:nvSpPr>
        <p:spPr>
          <a:xfrm>
            <a:off x="5924550" y="960351"/>
            <a:ext cx="5457825" cy="56595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dirty="0"/>
              <a:t>UML-3 Operational Integration Assessment (OIA)</a:t>
            </a:r>
          </a:p>
          <a:p>
            <a:r>
              <a:rPr lang="en-US" dirty="0"/>
              <a:t>Integrate X5 capabilities into a higher-TRL operational environment</a:t>
            </a:r>
          </a:p>
          <a:p>
            <a:pPr lvl="1"/>
            <a:r>
              <a:rPr lang="en-US" dirty="0"/>
              <a:t>Joint NASA/FAA integrated LVC</a:t>
            </a:r>
          </a:p>
          <a:p>
            <a:pPr lvl="1"/>
            <a:r>
              <a:rPr lang="en-US" dirty="0"/>
              <a:t>Most system actors represented </a:t>
            </a:r>
          </a:p>
          <a:p>
            <a:pPr>
              <a:spcBef>
                <a:spcPts val="1200"/>
              </a:spcBef>
            </a:pPr>
            <a:r>
              <a:rPr lang="en-US" dirty="0"/>
              <a:t>Integrate UAM and non-UAM traffic</a:t>
            </a:r>
          </a:p>
          <a:p>
            <a:pPr lvl="1"/>
            <a:r>
              <a:rPr lang="en-US" dirty="0"/>
              <a:t>Novel airspace constructs </a:t>
            </a:r>
          </a:p>
          <a:p>
            <a:pPr lvl="1"/>
            <a:r>
              <a:rPr lang="en-US" dirty="0"/>
              <a:t>Off-nominal scenarios</a:t>
            </a:r>
          </a:p>
          <a:p>
            <a:pPr>
              <a:spcBef>
                <a:spcPts val="1200"/>
              </a:spcBef>
            </a:pPr>
            <a:r>
              <a:rPr lang="en-US" dirty="0"/>
              <a:t>Key objectives</a:t>
            </a:r>
          </a:p>
          <a:p>
            <a:pPr lvl="1"/>
            <a:r>
              <a:rPr lang="en-US" dirty="0"/>
              <a:t>Accelerate UML-3 Operationalization</a:t>
            </a:r>
          </a:p>
          <a:p>
            <a:pPr lvl="1"/>
            <a:r>
              <a:rPr lang="en-US" dirty="0"/>
              <a:t>Evaluate innovative solutions for operational integration</a:t>
            </a:r>
          </a:p>
          <a:p>
            <a:pPr lvl="1"/>
            <a:r>
              <a:rPr lang="en-US" dirty="0"/>
              <a:t>Evaluate and explore ATM, Flight Crew, and Operator functions</a:t>
            </a:r>
          </a:p>
          <a:p>
            <a:pPr lvl="1"/>
            <a:r>
              <a:rPr lang="en-US" dirty="0"/>
              <a:t>Identify barriers associated with progressing operations from VMC to IMC</a:t>
            </a:r>
          </a:p>
          <a:p>
            <a:pPr marL="457177" lvl="1" indent="0">
              <a:buFont typeface="Arial"/>
              <a:buNone/>
            </a:pPr>
            <a:endParaRPr lang="en-US" dirty="0"/>
          </a:p>
          <a:p>
            <a:pPr marL="457177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0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96724BF-0396-40CB-976C-3F3B672B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Research Roadmap?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2E4C2-7402-4443-B137-2BD4A3AC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ED5028-C71F-41C9-BFE4-2BA4BEFB262E}"/>
              </a:ext>
            </a:extLst>
          </p:cNvPr>
          <p:cNvSpPr txBox="1"/>
          <p:nvPr/>
        </p:nvSpPr>
        <p:spPr>
          <a:xfrm>
            <a:off x="3410513" y="802339"/>
            <a:ext cx="7803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 </a:t>
            </a:r>
            <a:r>
              <a:rPr lang="en-US" sz="2400" b="1" dirty="0"/>
              <a:t>living document </a:t>
            </a:r>
            <a:r>
              <a:rPr lang="en-US" sz="2400" dirty="0"/>
              <a:t>that describes how research informs the </a:t>
            </a:r>
            <a:r>
              <a:rPr lang="en-US" sz="2400" b="1" dirty="0"/>
              <a:t>progression</a:t>
            </a:r>
            <a:r>
              <a:rPr lang="en-US" sz="2400" dirty="0"/>
              <a:t> of complex system </a:t>
            </a:r>
            <a:r>
              <a:rPr lang="en-US" sz="2400" b="1" dirty="0"/>
              <a:t>capabilities</a:t>
            </a:r>
          </a:p>
          <a:p>
            <a:pPr algn="ctr"/>
            <a:endParaRPr lang="en-US" sz="2400" dirty="0"/>
          </a:p>
          <a:p>
            <a:pPr algn="r"/>
            <a:r>
              <a:rPr lang="en-US" sz="2400" dirty="0"/>
              <a:t>By way of </a:t>
            </a:r>
            <a:r>
              <a:rPr lang="en-US" sz="2400" b="1" dirty="0"/>
              <a:t>high-level…</a:t>
            </a:r>
            <a:endParaRPr lang="en-US" sz="2400" dirty="0"/>
          </a:p>
          <a:p>
            <a:pPr marL="342900" indent="-342900" algn="r">
              <a:buFont typeface="Calibri" panose="020F0502020204030204" pitchFamily="34" charset="0"/>
              <a:buChar char="→"/>
            </a:pPr>
            <a:r>
              <a:rPr lang="en-US" sz="2400" dirty="0"/>
              <a:t> Requirements </a:t>
            </a:r>
          </a:p>
          <a:p>
            <a:pPr marL="342900" indent="-342900" algn="r">
              <a:buFont typeface="Calibri" panose="020F0502020204030204" pitchFamily="34" charset="0"/>
              <a:buChar char="→"/>
            </a:pPr>
            <a:r>
              <a:rPr lang="en-US" sz="2400" dirty="0"/>
              <a:t>Assumptions</a:t>
            </a:r>
          </a:p>
          <a:p>
            <a:pPr marL="342900" indent="-342900" algn="r">
              <a:buFont typeface="Calibri" panose="020F0502020204030204" pitchFamily="34" charset="0"/>
              <a:buChar char="→"/>
            </a:pPr>
            <a:r>
              <a:rPr lang="en-US" sz="2400" dirty="0"/>
              <a:t>Constraints </a:t>
            </a:r>
          </a:p>
        </p:txBody>
      </p:sp>
      <p:pic>
        <p:nvPicPr>
          <p:cNvPr id="18" name="Picture 17" descr="Word cloud for UAM Airspace Roadmap v1.2&#10;&#10;Generated by Nipa Phojanamongkolkij">
            <a:extLst>
              <a:ext uri="{FF2B5EF4-FFF2-40B4-BE49-F238E27FC236}">
                <a16:creationId xmlns:a16="http://schemas.microsoft.com/office/drawing/2014/main" id="{EF387211-07DD-428D-9E12-2F92081E5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7" y="1879993"/>
            <a:ext cx="5591893" cy="39879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1214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7C52-DB02-4BF5-9B12-17A8987E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B2BEF-7B46-4BFF-A0E3-EEE0DFC6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A309970-E0FF-4555-8D23-865FD3930C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9" y="878311"/>
            <a:ext cx="6410325" cy="57238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7B7365-82F8-4E25-9AFF-5F9EA3CB4AA2}"/>
              </a:ext>
            </a:extLst>
          </p:cNvPr>
          <p:cNvGrpSpPr/>
          <p:nvPr/>
        </p:nvGrpSpPr>
        <p:grpSpPr>
          <a:xfrm>
            <a:off x="7863814" y="2138115"/>
            <a:ext cx="3015711" cy="2741900"/>
            <a:chOff x="8172671" y="3441700"/>
            <a:chExt cx="3015711" cy="27419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EBB601-0B85-4CFF-9E4D-AD440BEC68C8}"/>
                </a:ext>
              </a:extLst>
            </p:cNvPr>
            <p:cNvSpPr/>
            <p:nvPr/>
          </p:nvSpPr>
          <p:spPr>
            <a:xfrm rot="350926">
              <a:off x="8323185" y="3441700"/>
              <a:ext cx="2865197" cy="1500004"/>
            </a:xfrm>
            <a:prstGeom prst="ellipse">
              <a:avLst/>
            </a:prstGeom>
            <a:gradFill flip="none" rotWithShape="1">
              <a:gsLst>
                <a:gs pos="0">
                  <a:srgbClr val="BE8010"/>
                </a:gs>
                <a:gs pos="100000">
                  <a:srgbClr val="FCF4B2"/>
                </a:gs>
              </a:gsLst>
              <a:lin ang="0" scaled="1"/>
              <a:tileRect/>
            </a:gradFill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>
              <a:bevelT w="12700"/>
              <a:bevelB w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D2A8BF-CDE4-46D9-8591-420CB52B930B}"/>
                </a:ext>
              </a:extLst>
            </p:cNvPr>
            <p:cNvSpPr/>
            <p:nvPr/>
          </p:nvSpPr>
          <p:spPr>
            <a:xfrm rot="386364">
              <a:off x="8779688" y="4022105"/>
              <a:ext cx="779984" cy="431368"/>
            </a:xfrm>
            <a:prstGeom prst="ellipse">
              <a:avLst/>
            </a:prstGeom>
            <a:solidFill>
              <a:srgbClr val="BBF95F">
                <a:alpha val="46000"/>
              </a:srgbClr>
            </a:solidFill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86E9AF-122A-4C33-9C21-DB19D4CC2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2932" y="4199616"/>
              <a:ext cx="237275" cy="87019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5922BF-B260-4BDF-8493-AE7A21FE4ABC}"/>
                </a:ext>
              </a:extLst>
            </p:cNvPr>
            <p:cNvCxnSpPr>
              <a:cxnSpLocks/>
            </p:cNvCxnSpPr>
            <p:nvPr/>
          </p:nvCxnSpPr>
          <p:spPr>
            <a:xfrm>
              <a:off x="9140208" y="4199616"/>
              <a:ext cx="264134" cy="870198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F8EA45-3612-4A71-831B-9963FABAF6E4}"/>
                </a:ext>
              </a:extLst>
            </p:cNvPr>
            <p:cNvCxnSpPr>
              <a:cxnSpLocks/>
            </p:cNvCxnSpPr>
            <p:nvPr/>
          </p:nvCxnSpPr>
          <p:spPr>
            <a:xfrm>
              <a:off x="9140208" y="4258096"/>
              <a:ext cx="0" cy="811718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52042B-F7BB-4F5F-9F1C-D4FFCA7668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3797" y="5073270"/>
              <a:ext cx="228320" cy="435100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280965-B265-4EE0-AD46-61D555F59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6075" y="5069814"/>
              <a:ext cx="25927" cy="438556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10516C-5CAB-4590-8006-9E77241C49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1318" y="5103402"/>
              <a:ext cx="37960" cy="404967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DEF6A5-F49F-4944-85D6-31BC4F833369}"/>
                </a:ext>
              </a:extLst>
            </p:cNvPr>
            <p:cNvCxnSpPr>
              <a:cxnSpLocks/>
            </p:cNvCxnSpPr>
            <p:nvPr/>
          </p:nvCxnSpPr>
          <p:spPr>
            <a:xfrm>
              <a:off x="9151023" y="5103402"/>
              <a:ext cx="175536" cy="404967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5454AD-10A5-40F2-8ADD-18FE3D47093E}"/>
                </a:ext>
              </a:extLst>
            </p:cNvPr>
            <p:cNvCxnSpPr>
              <a:cxnSpLocks/>
            </p:cNvCxnSpPr>
            <p:nvPr/>
          </p:nvCxnSpPr>
          <p:spPr>
            <a:xfrm>
              <a:off x="9151023" y="5103402"/>
              <a:ext cx="49706" cy="52594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D7A708-86A9-4F76-AD79-6B74D97B24AD}"/>
                </a:ext>
              </a:extLst>
            </p:cNvPr>
            <p:cNvCxnSpPr>
              <a:cxnSpLocks/>
            </p:cNvCxnSpPr>
            <p:nvPr/>
          </p:nvCxnSpPr>
          <p:spPr>
            <a:xfrm>
              <a:off x="9398184" y="5103402"/>
              <a:ext cx="151736" cy="52594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3E3D6F-F232-4C83-8B11-E35F06FFFBB5}"/>
                </a:ext>
              </a:extLst>
            </p:cNvPr>
            <p:cNvCxnSpPr>
              <a:cxnSpLocks/>
            </p:cNvCxnSpPr>
            <p:nvPr/>
          </p:nvCxnSpPr>
          <p:spPr>
            <a:xfrm>
              <a:off x="9398184" y="5103402"/>
              <a:ext cx="425059" cy="52594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E164A2-CD2E-4EEF-AB94-BE4E6560B5F8}"/>
                </a:ext>
              </a:extLst>
            </p:cNvPr>
            <p:cNvCxnSpPr>
              <a:cxnSpLocks/>
            </p:cNvCxnSpPr>
            <p:nvPr/>
          </p:nvCxnSpPr>
          <p:spPr>
            <a:xfrm>
              <a:off x="9388298" y="5149490"/>
              <a:ext cx="56335" cy="531007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B048AA-4BBB-4B3F-888D-A975E3F81BF7}"/>
                </a:ext>
              </a:extLst>
            </p:cNvPr>
            <p:cNvCxnSpPr>
              <a:cxnSpLocks/>
            </p:cNvCxnSpPr>
            <p:nvPr/>
          </p:nvCxnSpPr>
          <p:spPr>
            <a:xfrm>
              <a:off x="8662120" y="5508370"/>
              <a:ext cx="56335" cy="531007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6DFF93-6D66-4628-B58D-BA3D4E256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0991" y="5508370"/>
              <a:ext cx="140200" cy="456560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EF549B1-7F1B-441C-933B-AF87C8966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8863" y="5486908"/>
              <a:ext cx="85573" cy="421102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BE2352-04A5-461C-89DE-AC52258CBF6C}"/>
                </a:ext>
              </a:extLst>
            </p:cNvPr>
            <p:cNvCxnSpPr>
              <a:cxnSpLocks/>
            </p:cNvCxnSpPr>
            <p:nvPr/>
          </p:nvCxnSpPr>
          <p:spPr>
            <a:xfrm>
              <a:off x="8889038" y="5508370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02204B-E5B8-4414-BE0E-64AE08379031}"/>
                </a:ext>
              </a:extLst>
            </p:cNvPr>
            <p:cNvCxnSpPr>
              <a:cxnSpLocks/>
            </p:cNvCxnSpPr>
            <p:nvPr/>
          </p:nvCxnSpPr>
          <p:spPr>
            <a:xfrm>
              <a:off x="9104510" y="5508370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8E3D01-8112-4374-9EC9-32B48946E17A}"/>
                </a:ext>
              </a:extLst>
            </p:cNvPr>
            <p:cNvCxnSpPr>
              <a:cxnSpLocks/>
            </p:cNvCxnSpPr>
            <p:nvPr/>
          </p:nvCxnSpPr>
          <p:spPr>
            <a:xfrm>
              <a:off x="9331981" y="5503513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F791520-9820-489B-A4B2-F0D18DE829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5819" y="5513021"/>
              <a:ext cx="54054" cy="382416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4D069F-2423-465B-A346-45B4635AF0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2274" y="5525184"/>
              <a:ext cx="54285" cy="31466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B56813D-70F8-4EA9-AD27-9B387FE9E020}"/>
                </a:ext>
              </a:extLst>
            </p:cNvPr>
            <p:cNvCxnSpPr>
              <a:cxnSpLocks/>
            </p:cNvCxnSpPr>
            <p:nvPr/>
          </p:nvCxnSpPr>
          <p:spPr>
            <a:xfrm>
              <a:off x="9200729" y="5629347"/>
              <a:ext cx="0" cy="410030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17093A-09C3-41E2-B521-46B1489D2179}"/>
                </a:ext>
              </a:extLst>
            </p:cNvPr>
            <p:cNvCxnSpPr>
              <a:cxnSpLocks/>
            </p:cNvCxnSpPr>
            <p:nvPr/>
          </p:nvCxnSpPr>
          <p:spPr>
            <a:xfrm>
              <a:off x="9448626" y="5709021"/>
              <a:ext cx="101294" cy="330356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697E99-D15D-4E24-9C6F-8F450AA958A6}"/>
                </a:ext>
              </a:extLst>
            </p:cNvPr>
            <p:cNvCxnSpPr>
              <a:cxnSpLocks/>
            </p:cNvCxnSpPr>
            <p:nvPr/>
          </p:nvCxnSpPr>
          <p:spPr>
            <a:xfrm>
              <a:off x="9823243" y="5634808"/>
              <a:ext cx="247896" cy="40456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A0BB5B-ACF2-41D2-AB24-709A30BD1E4E}"/>
                </a:ext>
              </a:extLst>
            </p:cNvPr>
            <p:cNvCxnSpPr>
              <a:cxnSpLocks/>
            </p:cNvCxnSpPr>
            <p:nvPr/>
          </p:nvCxnSpPr>
          <p:spPr>
            <a:xfrm>
              <a:off x="9823243" y="5656504"/>
              <a:ext cx="51756" cy="382873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6173898-DCF4-42C8-B3C1-2CAFF28C18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7816" y="5656504"/>
              <a:ext cx="25427" cy="382873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00644F-0C6F-45E8-92E7-2B04F4948471}"/>
                </a:ext>
              </a:extLst>
            </p:cNvPr>
            <p:cNvCxnSpPr>
              <a:cxnSpLocks/>
            </p:cNvCxnSpPr>
            <p:nvPr/>
          </p:nvCxnSpPr>
          <p:spPr>
            <a:xfrm>
              <a:off x="9579339" y="5629347"/>
              <a:ext cx="117184" cy="358880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189B111-707D-4ED0-9E4D-E3EFC2875590}"/>
                </a:ext>
              </a:extLst>
            </p:cNvPr>
            <p:cNvCxnSpPr>
              <a:cxnSpLocks/>
            </p:cNvCxnSpPr>
            <p:nvPr/>
          </p:nvCxnSpPr>
          <p:spPr>
            <a:xfrm>
              <a:off x="9554688" y="5656504"/>
              <a:ext cx="7558" cy="21769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FA4ED6D-900B-450F-96CC-A1E965F3A11C}"/>
                </a:ext>
              </a:extLst>
            </p:cNvPr>
            <p:cNvSpPr/>
            <p:nvPr/>
          </p:nvSpPr>
          <p:spPr>
            <a:xfrm>
              <a:off x="8790079" y="4908092"/>
              <a:ext cx="823443" cy="313313"/>
            </a:xfrm>
            <a:prstGeom prst="ellipse">
              <a:avLst/>
            </a:prstGeom>
            <a:solidFill>
              <a:srgbClr val="03C974">
                <a:alpha val="3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19CE9AE-A3B5-44AF-B812-B22B63AD6637}"/>
                </a:ext>
              </a:extLst>
            </p:cNvPr>
            <p:cNvSpPr/>
            <p:nvPr/>
          </p:nvSpPr>
          <p:spPr>
            <a:xfrm>
              <a:off x="8458787" y="5346646"/>
              <a:ext cx="1604793" cy="361008"/>
            </a:xfrm>
            <a:prstGeom prst="ellipse">
              <a:avLst/>
            </a:prstGeom>
            <a:solidFill>
              <a:srgbClr val="00864B">
                <a:alpha val="22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D4301B6-474C-4855-8260-F60F48C37839}"/>
                </a:ext>
              </a:extLst>
            </p:cNvPr>
            <p:cNvSpPr/>
            <p:nvPr/>
          </p:nvSpPr>
          <p:spPr>
            <a:xfrm>
              <a:off x="8172671" y="5822592"/>
              <a:ext cx="2177024" cy="361008"/>
            </a:xfrm>
            <a:prstGeom prst="ellipse">
              <a:avLst/>
            </a:prstGeom>
            <a:solidFill>
              <a:srgbClr val="004626">
                <a:alpha val="2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AA6AB99-F7AE-47AE-B56F-879BB7BAA84C}"/>
              </a:ext>
            </a:extLst>
          </p:cNvPr>
          <p:cNvCxnSpPr>
            <a:cxnSpLocks/>
          </p:cNvCxnSpPr>
          <p:nvPr/>
        </p:nvCxnSpPr>
        <p:spPr>
          <a:xfrm flipH="1" flipV="1">
            <a:off x="5747284" y="1238881"/>
            <a:ext cx="2965430" cy="1658962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642F50-11D4-40B4-BE01-D613C4572F1D}"/>
              </a:ext>
            </a:extLst>
          </p:cNvPr>
          <p:cNvCxnSpPr>
            <a:cxnSpLocks/>
          </p:cNvCxnSpPr>
          <p:nvPr/>
        </p:nvCxnSpPr>
        <p:spPr>
          <a:xfrm flipH="1" flipV="1">
            <a:off x="5902478" y="1599153"/>
            <a:ext cx="2738599" cy="1361513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413E367-6083-498A-B401-FB90ED6D1B84}"/>
              </a:ext>
            </a:extLst>
          </p:cNvPr>
          <p:cNvCxnSpPr>
            <a:cxnSpLocks/>
          </p:cNvCxnSpPr>
          <p:nvPr/>
        </p:nvCxnSpPr>
        <p:spPr>
          <a:xfrm flipH="1" flipV="1">
            <a:off x="5747284" y="1816829"/>
            <a:ext cx="3006705" cy="1147293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CBC59E-CC1B-42A0-A5E7-31EC8BA527CF}"/>
              </a:ext>
            </a:extLst>
          </p:cNvPr>
          <p:cNvCxnSpPr>
            <a:cxnSpLocks/>
          </p:cNvCxnSpPr>
          <p:nvPr/>
        </p:nvCxnSpPr>
        <p:spPr>
          <a:xfrm flipH="1" flipV="1">
            <a:off x="5426088" y="2096504"/>
            <a:ext cx="3465784" cy="801225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38E2207-3434-438F-B97D-A4C0BADCABAC}"/>
              </a:ext>
            </a:extLst>
          </p:cNvPr>
          <p:cNvCxnSpPr>
            <a:cxnSpLocks/>
          </p:cNvCxnSpPr>
          <p:nvPr/>
        </p:nvCxnSpPr>
        <p:spPr>
          <a:xfrm flipH="1" flipV="1">
            <a:off x="5750078" y="2278592"/>
            <a:ext cx="3030938" cy="616072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7CC48A-2A65-4191-A532-71269D5A8E66}"/>
              </a:ext>
            </a:extLst>
          </p:cNvPr>
          <p:cNvCxnSpPr>
            <a:cxnSpLocks/>
          </p:cNvCxnSpPr>
          <p:nvPr/>
        </p:nvCxnSpPr>
        <p:spPr>
          <a:xfrm flipH="1" flipV="1">
            <a:off x="5506852" y="2879216"/>
            <a:ext cx="3445474" cy="48137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23250B4-662B-4A9D-B707-14DE4B3E8BF9}"/>
              </a:ext>
            </a:extLst>
          </p:cNvPr>
          <p:cNvCxnSpPr>
            <a:cxnSpLocks/>
          </p:cNvCxnSpPr>
          <p:nvPr/>
        </p:nvCxnSpPr>
        <p:spPr>
          <a:xfrm flipH="1">
            <a:off x="5400676" y="2964122"/>
            <a:ext cx="3622448" cy="1094335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E36A4-1A9A-4317-8267-0ACAE421E7B3}"/>
              </a:ext>
            </a:extLst>
          </p:cNvPr>
          <p:cNvCxnSpPr>
            <a:cxnSpLocks/>
          </p:cNvCxnSpPr>
          <p:nvPr/>
        </p:nvCxnSpPr>
        <p:spPr>
          <a:xfrm flipH="1">
            <a:off x="5639704" y="2943136"/>
            <a:ext cx="3479055" cy="1559772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E4ED2F4-4A43-485C-9305-0D8A0C055A54}"/>
              </a:ext>
            </a:extLst>
          </p:cNvPr>
          <p:cNvCxnSpPr>
            <a:cxnSpLocks/>
          </p:cNvCxnSpPr>
          <p:nvPr/>
        </p:nvCxnSpPr>
        <p:spPr>
          <a:xfrm flipH="1">
            <a:off x="5880610" y="2922761"/>
            <a:ext cx="3049324" cy="1467041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B1F212-D17D-495D-BD4B-832C68121241}"/>
              </a:ext>
            </a:extLst>
          </p:cNvPr>
          <p:cNvCxnSpPr>
            <a:cxnSpLocks/>
          </p:cNvCxnSpPr>
          <p:nvPr/>
        </p:nvCxnSpPr>
        <p:spPr>
          <a:xfrm flipH="1">
            <a:off x="5880610" y="2917233"/>
            <a:ext cx="3109949" cy="2601593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8FAFEC-CD5B-46D5-80C8-D1D87DAAA346}"/>
              </a:ext>
            </a:extLst>
          </p:cNvPr>
          <p:cNvCxnSpPr>
            <a:cxnSpLocks/>
          </p:cNvCxnSpPr>
          <p:nvPr/>
        </p:nvCxnSpPr>
        <p:spPr>
          <a:xfrm flipH="1">
            <a:off x="5690552" y="2927037"/>
            <a:ext cx="3332572" cy="2973876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5F4A87B-092C-4902-B180-E16122C276A8}"/>
              </a:ext>
            </a:extLst>
          </p:cNvPr>
          <p:cNvCxnSpPr>
            <a:cxnSpLocks/>
          </p:cNvCxnSpPr>
          <p:nvPr/>
        </p:nvCxnSpPr>
        <p:spPr>
          <a:xfrm flipH="1">
            <a:off x="5658640" y="2970180"/>
            <a:ext cx="3095349" cy="3363945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Arrow: Down 85">
            <a:extLst>
              <a:ext uri="{FF2B5EF4-FFF2-40B4-BE49-F238E27FC236}">
                <a16:creationId xmlns:a16="http://schemas.microsoft.com/office/drawing/2014/main" id="{3540BEEC-B909-46A3-A89D-60BE275C347F}"/>
              </a:ext>
            </a:extLst>
          </p:cNvPr>
          <p:cNvSpPr/>
          <p:nvPr/>
        </p:nvSpPr>
        <p:spPr>
          <a:xfrm>
            <a:off x="10291180" y="3566558"/>
            <a:ext cx="378610" cy="13029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C93A98-F2F9-4337-958E-4DCDC50375AA}"/>
              </a:ext>
            </a:extLst>
          </p:cNvPr>
          <p:cNvSpPr txBox="1"/>
          <p:nvPr/>
        </p:nvSpPr>
        <p:spPr>
          <a:xfrm>
            <a:off x="9853059" y="1710369"/>
            <a:ext cx="191689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X5 / OIA research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89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Diagram&#10;&#10;Description automatically generated with low confidence">
            <a:extLst>
              <a:ext uri="{FF2B5EF4-FFF2-40B4-BE49-F238E27FC236}">
                <a16:creationId xmlns:a16="http://schemas.microsoft.com/office/drawing/2014/main" id="{D0CEC016-6777-4A14-9020-B36AC8580F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9" y="878311"/>
            <a:ext cx="6410325" cy="5723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107C52-DB02-4BF5-9B12-17A8987E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of Research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B2BEF-7B46-4BFF-A0E3-EEE0DFC6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7B7365-82F8-4E25-9AFF-5F9EA3CB4AA2}"/>
              </a:ext>
            </a:extLst>
          </p:cNvPr>
          <p:cNvGrpSpPr/>
          <p:nvPr/>
        </p:nvGrpSpPr>
        <p:grpSpPr>
          <a:xfrm>
            <a:off x="7863814" y="2138115"/>
            <a:ext cx="3015711" cy="2741900"/>
            <a:chOff x="8172671" y="3441700"/>
            <a:chExt cx="3015711" cy="27419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EBB601-0B85-4CFF-9E4D-AD440BEC68C8}"/>
                </a:ext>
              </a:extLst>
            </p:cNvPr>
            <p:cNvSpPr/>
            <p:nvPr/>
          </p:nvSpPr>
          <p:spPr>
            <a:xfrm rot="350926">
              <a:off x="8323185" y="3441700"/>
              <a:ext cx="2865197" cy="1500004"/>
            </a:xfrm>
            <a:prstGeom prst="ellipse">
              <a:avLst/>
            </a:prstGeom>
            <a:gradFill flip="none" rotWithShape="1">
              <a:gsLst>
                <a:gs pos="0">
                  <a:srgbClr val="BE8010"/>
                </a:gs>
                <a:gs pos="100000">
                  <a:srgbClr val="FCF4B2"/>
                </a:gs>
              </a:gsLst>
              <a:lin ang="0" scaled="1"/>
              <a:tileRect/>
            </a:gradFill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>
              <a:bevelT w="12700"/>
              <a:bevelB w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D2A8BF-CDE4-46D9-8591-420CB52B930B}"/>
                </a:ext>
              </a:extLst>
            </p:cNvPr>
            <p:cNvSpPr/>
            <p:nvPr/>
          </p:nvSpPr>
          <p:spPr>
            <a:xfrm rot="386364">
              <a:off x="8779688" y="4022105"/>
              <a:ext cx="779984" cy="431368"/>
            </a:xfrm>
            <a:prstGeom prst="ellipse">
              <a:avLst/>
            </a:prstGeom>
            <a:solidFill>
              <a:srgbClr val="BBF95F">
                <a:alpha val="46000"/>
              </a:srgbClr>
            </a:solidFill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86E9AF-122A-4C33-9C21-DB19D4CC2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2932" y="4199616"/>
              <a:ext cx="237275" cy="87019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5922BF-B260-4BDF-8493-AE7A21FE4ABC}"/>
                </a:ext>
              </a:extLst>
            </p:cNvPr>
            <p:cNvCxnSpPr>
              <a:cxnSpLocks/>
            </p:cNvCxnSpPr>
            <p:nvPr/>
          </p:nvCxnSpPr>
          <p:spPr>
            <a:xfrm>
              <a:off x="9140208" y="4199616"/>
              <a:ext cx="264134" cy="87019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F8EA45-3612-4A71-831B-9963FABAF6E4}"/>
                </a:ext>
              </a:extLst>
            </p:cNvPr>
            <p:cNvCxnSpPr>
              <a:cxnSpLocks/>
            </p:cNvCxnSpPr>
            <p:nvPr/>
          </p:nvCxnSpPr>
          <p:spPr>
            <a:xfrm>
              <a:off x="9140208" y="4258096"/>
              <a:ext cx="0" cy="81171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52042B-F7BB-4F5F-9F1C-D4FFCA7668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3797" y="5073270"/>
              <a:ext cx="228320" cy="43510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280965-B265-4EE0-AD46-61D555F59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6075" y="5069814"/>
              <a:ext cx="25927" cy="43855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10516C-5CAB-4590-8006-9E77241C49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1318" y="5103402"/>
              <a:ext cx="37960" cy="404967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DEF6A5-F49F-4944-85D6-31BC4F833369}"/>
                </a:ext>
              </a:extLst>
            </p:cNvPr>
            <p:cNvCxnSpPr>
              <a:cxnSpLocks/>
            </p:cNvCxnSpPr>
            <p:nvPr/>
          </p:nvCxnSpPr>
          <p:spPr>
            <a:xfrm>
              <a:off x="9151023" y="5103402"/>
              <a:ext cx="175536" cy="404967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5454AD-10A5-40F2-8ADD-18FE3D47093E}"/>
                </a:ext>
              </a:extLst>
            </p:cNvPr>
            <p:cNvCxnSpPr>
              <a:cxnSpLocks/>
            </p:cNvCxnSpPr>
            <p:nvPr/>
          </p:nvCxnSpPr>
          <p:spPr>
            <a:xfrm>
              <a:off x="9151023" y="5103402"/>
              <a:ext cx="49706" cy="52594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D7A708-86A9-4F76-AD79-6B74D97B24AD}"/>
                </a:ext>
              </a:extLst>
            </p:cNvPr>
            <p:cNvCxnSpPr>
              <a:cxnSpLocks/>
            </p:cNvCxnSpPr>
            <p:nvPr/>
          </p:nvCxnSpPr>
          <p:spPr>
            <a:xfrm>
              <a:off x="9398184" y="5103402"/>
              <a:ext cx="151736" cy="52594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3E3D6F-F232-4C83-8B11-E35F06FFFBB5}"/>
                </a:ext>
              </a:extLst>
            </p:cNvPr>
            <p:cNvCxnSpPr>
              <a:cxnSpLocks/>
            </p:cNvCxnSpPr>
            <p:nvPr/>
          </p:nvCxnSpPr>
          <p:spPr>
            <a:xfrm>
              <a:off x="9398184" y="5103402"/>
              <a:ext cx="425059" cy="52594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E164A2-CD2E-4EEF-AB94-BE4E6560B5F8}"/>
                </a:ext>
              </a:extLst>
            </p:cNvPr>
            <p:cNvCxnSpPr>
              <a:cxnSpLocks/>
            </p:cNvCxnSpPr>
            <p:nvPr/>
          </p:nvCxnSpPr>
          <p:spPr>
            <a:xfrm>
              <a:off x="9388298" y="5149490"/>
              <a:ext cx="56335" cy="531007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B048AA-4BBB-4B3F-888D-A975E3F81BF7}"/>
                </a:ext>
              </a:extLst>
            </p:cNvPr>
            <p:cNvCxnSpPr>
              <a:cxnSpLocks/>
            </p:cNvCxnSpPr>
            <p:nvPr/>
          </p:nvCxnSpPr>
          <p:spPr>
            <a:xfrm>
              <a:off x="8662120" y="5508370"/>
              <a:ext cx="56335" cy="531007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6DFF93-6D66-4628-B58D-BA3D4E256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0991" y="5508370"/>
              <a:ext cx="140200" cy="45656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EF549B1-7F1B-441C-933B-AF87C8966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8863" y="5486908"/>
              <a:ext cx="85573" cy="421102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BE2352-04A5-461C-89DE-AC52258CBF6C}"/>
                </a:ext>
              </a:extLst>
            </p:cNvPr>
            <p:cNvCxnSpPr>
              <a:cxnSpLocks/>
            </p:cNvCxnSpPr>
            <p:nvPr/>
          </p:nvCxnSpPr>
          <p:spPr>
            <a:xfrm>
              <a:off x="8889038" y="5508370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02204B-E5B8-4414-BE0E-64AE08379031}"/>
                </a:ext>
              </a:extLst>
            </p:cNvPr>
            <p:cNvCxnSpPr>
              <a:cxnSpLocks/>
            </p:cNvCxnSpPr>
            <p:nvPr/>
          </p:nvCxnSpPr>
          <p:spPr>
            <a:xfrm>
              <a:off x="9104510" y="5508370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8E3D01-8112-4374-9EC9-32B48946E17A}"/>
                </a:ext>
              </a:extLst>
            </p:cNvPr>
            <p:cNvCxnSpPr>
              <a:cxnSpLocks/>
            </p:cNvCxnSpPr>
            <p:nvPr/>
          </p:nvCxnSpPr>
          <p:spPr>
            <a:xfrm>
              <a:off x="9331981" y="5503513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F791520-9820-489B-A4B2-F0D18DE829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5819" y="5513021"/>
              <a:ext cx="54054" cy="38241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4D069F-2423-465B-A346-45B4635AF0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2274" y="5525184"/>
              <a:ext cx="54285" cy="31466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B56813D-70F8-4EA9-AD27-9B387FE9E020}"/>
                </a:ext>
              </a:extLst>
            </p:cNvPr>
            <p:cNvCxnSpPr>
              <a:cxnSpLocks/>
            </p:cNvCxnSpPr>
            <p:nvPr/>
          </p:nvCxnSpPr>
          <p:spPr>
            <a:xfrm>
              <a:off x="9200729" y="5629347"/>
              <a:ext cx="0" cy="41003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17093A-09C3-41E2-B521-46B1489D2179}"/>
                </a:ext>
              </a:extLst>
            </p:cNvPr>
            <p:cNvCxnSpPr>
              <a:cxnSpLocks/>
            </p:cNvCxnSpPr>
            <p:nvPr/>
          </p:nvCxnSpPr>
          <p:spPr>
            <a:xfrm>
              <a:off x="9448626" y="5709021"/>
              <a:ext cx="101294" cy="330356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697E99-D15D-4E24-9C6F-8F450AA958A6}"/>
                </a:ext>
              </a:extLst>
            </p:cNvPr>
            <p:cNvCxnSpPr>
              <a:cxnSpLocks/>
            </p:cNvCxnSpPr>
            <p:nvPr/>
          </p:nvCxnSpPr>
          <p:spPr>
            <a:xfrm>
              <a:off x="9823243" y="5634808"/>
              <a:ext cx="247896" cy="404568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A0BB5B-ACF2-41D2-AB24-709A30BD1E4E}"/>
                </a:ext>
              </a:extLst>
            </p:cNvPr>
            <p:cNvCxnSpPr>
              <a:cxnSpLocks/>
            </p:cNvCxnSpPr>
            <p:nvPr/>
          </p:nvCxnSpPr>
          <p:spPr>
            <a:xfrm>
              <a:off x="9823243" y="5656504"/>
              <a:ext cx="51756" cy="382873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6173898-DCF4-42C8-B3C1-2CAFF28C18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7816" y="5656504"/>
              <a:ext cx="25427" cy="382873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00644F-0C6F-45E8-92E7-2B04F4948471}"/>
                </a:ext>
              </a:extLst>
            </p:cNvPr>
            <p:cNvCxnSpPr>
              <a:cxnSpLocks/>
            </p:cNvCxnSpPr>
            <p:nvPr/>
          </p:nvCxnSpPr>
          <p:spPr>
            <a:xfrm>
              <a:off x="9579339" y="5629347"/>
              <a:ext cx="117184" cy="358880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189B111-707D-4ED0-9E4D-E3EFC2875590}"/>
                </a:ext>
              </a:extLst>
            </p:cNvPr>
            <p:cNvCxnSpPr>
              <a:cxnSpLocks/>
            </p:cNvCxnSpPr>
            <p:nvPr/>
          </p:nvCxnSpPr>
          <p:spPr>
            <a:xfrm>
              <a:off x="9554688" y="5656504"/>
              <a:ext cx="7558" cy="217694"/>
            </a:xfrm>
            <a:prstGeom prst="line">
              <a:avLst/>
            </a:prstGeom>
            <a:ln w="12700">
              <a:solidFill>
                <a:schemeClr val="tx1"/>
              </a:solidFill>
              <a:headEnd type="triangle" w="sm" len="med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FA4ED6D-900B-450F-96CC-A1E965F3A11C}"/>
                </a:ext>
              </a:extLst>
            </p:cNvPr>
            <p:cNvSpPr/>
            <p:nvPr/>
          </p:nvSpPr>
          <p:spPr>
            <a:xfrm>
              <a:off x="8790079" y="4908092"/>
              <a:ext cx="823443" cy="313313"/>
            </a:xfrm>
            <a:prstGeom prst="ellipse">
              <a:avLst/>
            </a:prstGeom>
            <a:solidFill>
              <a:srgbClr val="03C974">
                <a:alpha val="3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19CE9AE-A3B5-44AF-B812-B22B63AD6637}"/>
                </a:ext>
              </a:extLst>
            </p:cNvPr>
            <p:cNvSpPr/>
            <p:nvPr/>
          </p:nvSpPr>
          <p:spPr>
            <a:xfrm>
              <a:off x="8458787" y="5346646"/>
              <a:ext cx="1604793" cy="361008"/>
            </a:xfrm>
            <a:prstGeom prst="ellipse">
              <a:avLst/>
            </a:prstGeom>
            <a:solidFill>
              <a:srgbClr val="00864B">
                <a:alpha val="22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D4301B6-474C-4855-8260-F60F48C37839}"/>
                </a:ext>
              </a:extLst>
            </p:cNvPr>
            <p:cNvSpPr/>
            <p:nvPr/>
          </p:nvSpPr>
          <p:spPr>
            <a:xfrm>
              <a:off x="8172671" y="5822592"/>
              <a:ext cx="2177024" cy="361008"/>
            </a:xfrm>
            <a:prstGeom prst="ellipse">
              <a:avLst/>
            </a:prstGeom>
            <a:solidFill>
              <a:srgbClr val="004626">
                <a:alpha val="2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AA6AB99-F7AE-47AE-B56F-879BB7BAA84C}"/>
              </a:ext>
            </a:extLst>
          </p:cNvPr>
          <p:cNvCxnSpPr>
            <a:cxnSpLocks/>
          </p:cNvCxnSpPr>
          <p:nvPr/>
        </p:nvCxnSpPr>
        <p:spPr>
          <a:xfrm flipH="1" flipV="1">
            <a:off x="5747284" y="1229156"/>
            <a:ext cx="2965430" cy="1658962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642F50-11D4-40B4-BE01-D613C4572F1D}"/>
              </a:ext>
            </a:extLst>
          </p:cNvPr>
          <p:cNvCxnSpPr>
            <a:cxnSpLocks/>
          </p:cNvCxnSpPr>
          <p:nvPr/>
        </p:nvCxnSpPr>
        <p:spPr>
          <a:xfrm flipH="1" flipV="1">
            <a:off x="5902478" y="1589428"/>
            <a:ext cx="2738599" cy="1361513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413E367-6083-498A-B401-FB90ED6D1B84}"/>
              </a:ext>
            </a:extLst>
          </p:cNvPr>
          <p:cNvCxnSpPr>
            <a:cxnSpLocks/>
          </p:cNvCxnSpPr>
          <p:nvPr/>
        </p:nvCxnSpPr>
        <p:spPr>
          <a:xfrm flipH="1" flipV="1">
            <a:off x="5747284" y="1807104"/>
            <a:ext cx="3006705" cy="1147293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CBC59E-CC1B-42A0-A5E7-31EC8BA527CF}"/>
              </a:ext>
            </a:extLst>
          </p:cNvPr>
          <p:cNvCxnSpPr>
            <a:cxnSpLocks/>
          </p:cNvCxnSpPr>
          <p:nvPr/>
        </p:nvCxnSpPr>
        <p:spPr>
          <a:xfrm flipH="1" flipV="1">
            <a:off x="5426088" y="2096504"/>
            <a:ext cx="3465784" cy="801225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38E2207-3434-438F-B97D-A4C0BADCABAC}"/>
              </a:ext>
            </a:extLst>
          </p:cNvPr>
          <p:cNvCxnSpPr>
            <a:cxnSpLocks/>
          </p:cNvCxnSpPr>
          <p:nvPr/>
        </p:nvCxnSpPr>
        <p:spPr>
          <a:xfrm flipH="1" flipV="1">
            <a:off x="5750078" y="2278592"/>
            <a:ext cx="3030938" cy="616072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7CC48A-2A65-4191-A532-71269D5A8E66}"/>
              </a:ext>
            </a:extLst>
          </p:cNvPr>
          <p:cNvCxnSpPr>
            <a:cxnSpLocks/>
          </p:cNvCxnSpPr>
          <p:nvPr/>
        </p:nvCxnSpPr>
        <p:spPr>
          <a:xfrm flipH="1" flipV="1">
            <a:off x="5506852" y="2879216"/>
            <a:ext cx="3445474" cy="48137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23250B4-662B-4A9D-B707-14DE4B3E8BF9}"/>
              </a:ext>
            </a:extLst>
          </p:cNvPr>
          <p:cNvCxnSpPr>
            <a:cxnSpLocks/>
          </p:cNvCxnSpPr>
          <p:nvPr/>
        </p:nvCxnSpPr>
        <p:spPr>
          <a:xfrm flipH="1">
            <a:off x="5400676" y="2964122"/>
            <a:ext cx="3622448" cy="1094335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E36A4-1A9A-4317-8267-0ACAE421E7B3}"/>
              </a:ext>
            </a:extLst>
          </p:cNvPr>
          <p:cNvCxnSpPr>
            <a:cxnSpLocks/>
          </p:cNvCxnSpPr>
          <p:nvPr/>
        </p:nvCxnSpPr>
        <p:spPr>
          <a:xfrm flipH="1">
            <a:off x="5639704" y="2943136"/>
            <a:ext cx="3479055" cy="1559772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E4ED2F4-4A43-485C-9305-0D8A0C055A54}"/>
              </a:ext>
            </a:extLst>
          </p:cNvPr>
          <p:cNvCxnSpPr>
            <a:cxnSpLocks/>
          </p:cNvCxnSpPr>
          <p:nvPr/>
        </p:nvCxnSpPr>
        <p:spPr>
          <a:xfrm flipH="1">
            <a:off x="5880610" y="2922761"/>
            <a:ext cx="3049324" cy="1467041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B1F212-D17D-495D-BD4B-832C68121241}"/>
              </a:ext>
            </a:extLst>
          </p:cNvPr>
          <p:cNvCxnSpPr>
            <a:cxnSpLocks/>
          </p:cNvCxnSpPr>
          <p:nvPr/>
        </p:nvCxnSpPr>
        <p:spPr>
          <a:xfrm flipH="1">
            <a:off x="5880610" y="2917233"/>
            <a:ext cx="3109949" cy="2601593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8FAFEC-CD5B-46D5-80C8-D1D87DAAA346}"/>
              </a:ext>
            </a:extLst>
          </p:cNvPr>
          <p:cNvCxnSpPr>
            <a:cxnSpLocks/>
          </p:cNvCxnSpPr>
          <p:nvPr/>
        </p:nvCxnSpPr>
        <p:spPr>
          <a:xfrm flipH="1">
            <a:off x="5690552" y="2927037"/>
            <a:ext cx="3332572" cy="2973876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5F4A87B-092C-4902-B180-E16122C276A8}"/>
              </a:ext>
            </a:extLst>
          </p:cNvPr>
          <p:cNvCxnSpPr>
            <a:cxnSpLocks/>
          </p:cNvCxnSpPr>
          <p:nvPr/>
        </p:nvCxnSpPr>
        <p:spPr>
          <a:xfrm flipH="1">
            <a:off x="5658640" y="2970180"/>
            <a:ext cx="3095349" cy="3363945"/>
          </a:xfrm>
          <a:prstGeom prst="line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Arrow: Down 85">
            <a:extLst>
              <a:ext uri="{FF2B5EF4-FFF2-40B4-BE49-F238E27FC236}">
                <a16:creationId xmlns:a16="http://schemas.microsoft.com/office/drawing/2014/main" id="{3540BEEC-B909-46A3-A89D-60BE275C347F}"/>
              </a:ext>
            </a:extLst>
          </p:cNvPr>
          <p:cNvSpPr/>
          <p:nvPr/>
        </p:nvSpPr>
        <p:spPr>
          <a:xfrm rot="10800000">
            <a:off x="10291180" y="3566558"/>
            <a:ext cx="378610" cy="13029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6CCAD97-3B09-4CA1-A17A-6F912B418164}"/>
              </a:ext>
            </a:extLst>
          </p:cNvPr>
          <p:cNvSpPr txBox="1"/>
          <p:nvPr/>
        </p:nvSpPr>
        <p:spPr>
          <a:xfrm>
            <a:off x="9853058" y="5254582"/>
            <a:ext cx="1920240" cy="646331"/>
          </a:xfrm>
          <a:prstGeom prst="rect">
            <a:avLst/>
          </a:prstGeom>
          <a:gradFill>
            <a:gsLst>
              <a:gs pos="0">
                <a:srgbClr val="B2C3BB"/>
              </a:gs>
              <a:gs pos="35000">
                <a:srgbClr val="B7D4C7"/>
              </a:gs>
              <a:gs pos="100000">
                <a:srgbClr val="97D8B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X5 / OIA research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69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7C52-DB02-4BF5-9B12-17A8987E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Requirements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B2BEF-7B46-4BFF-A0E3-EEE0DFC6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EA309970-E0FF-4555-8D23-865FD3930C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9" y="878311"/>
            <a:ext cx="6410325" cy="57238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7B7365-82F8-4E25-9AFF-5F9EA3CB4AA2}"/>
              </a:ext>
            </a:extLst>
          </p:cNvPr>
          <p:cNvGrpSpPr/>
          <p:nvPr/>
        </p:nvGrpSpPr>
        <p:grpSpPr>
          <a:xfrm>
            <a:off x="7863814" y="2138115"/>
            <a:ext cx="3015711" cy="2741900"/>
            <a:chOff x="8172671" y="3441700"/>
            <a:chExt cx="3015711" cy="27419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EBB601-0B85-4CFF-9E4D-AD440BEC68C8}"/>
                </a:ext>
              </a:extLst>
            </p:cNvPr>
            <p:cNvSpPr/>
            <p:nvPr/>
          </p:nvSpPr>
          <p:spPr>
            <a:xfrm rot="350926">
              <a:off x="8323185" y="3441700"/>
              <a:ext cx="2865197" cy="1500004"/>
            </a:xfrm>
            <a:prstGeom prst="ellipse">
              <a:avLst/>
            </a:prstGeom>
            <a:gradFill flip="none" rotWithShape="1">
              <a:gsLst>
                <a:gs pos="0">
                  <a:srgbClr val="BE8010"/>
                </a:gs>
                <a:gs pos="100000">
                  <a:srgbClr val="FCF4B2"/>
                </a:gs>
              </a:gsLst>
              <a:lin ang="0" scaled="1"/>
              <a:tileRect/>
            </a:gradFill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>
              <a:bevelT w="12700"/>
              <a:bevelB w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D2A8BF-CDE4-46D9-8591-420CB52B930B}"/>
                </a:ext>
              </a:extLst>
            </p:cNvPr>
            <p:cNvSpPr/>
            <p:nvPr/>
          </p:nvSpPr>
          <p:spPr>
            <a:xfrm rot="386364">
              <a:off x="8779688" y="4022105"/>
              <a:ext cx="779984" cy="431368"/>
            </a:xfrm>
            <a:prstGeom prst="ellipse">
              <a:avLst/>
            </a:prstGeom>
            <a:solidFill>
              <a:srgbClr val="BBF95F">
                <a:alpha val="46000"/>
              </a:srgbClr>
            </a:solidFill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C86E9AF-122A-4C33-9C21-DB19D4CC28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2932" y="4199616"/>
              <a:ext cx="237275" cy="87019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5922BF-B260-4BDF-8493-AE7A21FE4ABC}"/>
                </a:ext>
              </a:extLst>
            </p:cNvPr>
            <p:cNvCxnSpPr>
              <a:cxnSpLocks/>
            </p:cNvCxnSpPr>
            <p:nvPr/>
          </p:nvCxnSpPr>
          <p:spPr>
            <a:xfrm>
              <a:off x="9140208" y="4199616"/>
              <a:ext cx="264134" cy="870198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F8EA45-3612-4A71-831B-9963FABAF6E4}"/>
                </a:ext>
              </a:extLst>
            </p:cNvPr>
            <p:cNvCxnSpPr>
              <a:cxnSpLocks/>
            </p:cNvCxnSpPr>
            <p:nvPr/>
          </p:nvCxnSpPr>
          <p:spPr>
            <a:xfrm>
              <a:off x="9140208" y="4258096"/>
              <a:ext cx="0" cy="811718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52042B-F7BB-4F5F-9F1C-D4FFCA7668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3797" y="5073270"/>
              <a:ext cx="228320" cy="435100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280965-B265-4EE0-AD46-61D555F59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76075" y="5069814"/>
              <a:ext cx="25927" cy="438556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F10516C-5CAB-4590-8006-9E77241C49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1318" y="5103402"/>
              <a:ext cx="37960" cy="404967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DEF6A5-F49F-4944-85D6-31BC4F833369}"/>
                </a:ext>
              </a:extLst>
            </p:cNvPr>
            <p:cNvCxnSpPr>
              <a:cxnSpLocks/>
            </p:cNvCxnSpPr>
            <p:nvPr/>
          </p:nvCxnSpPr>
          <p:spPr>
            <a:xfrm>
              <a:off x="9151023" y="5103402"/>
              <a:ext cx="175536" cy="404967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5454AD-10A5-40F2-8ADD-18FE3D47093E}"/>
                </a:ext>
              </a:extLst>
            </p:cNvPr>
            <p:cNvCxnSpPr>
              <a:cxnSpLocks/>
            </p:cNvCxnSpPr>
            <p:nvPr/>
          </p:nvCxnSpPr>
          <p:spPr>
            <a:xfrm>
              <a:off x="9151023" y="5103402"/>
              <a:ext cx="49706" cy="52594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D7A708-86A9-4F76-AD79-6B74D97B24AD}"/>
                </a:ext>
              </a:extLst>
            </p:cNvPr>
            <p:cNvCxnSpPr>
              <a:cxnSpLocks/>
            </p:cNvCxnSpPr>
            <p:nvPr/>
          </p:nvCxnSpPr>
          <p:spPr>
            <a:xfrm>
              <a:off x="9398184" y="5103402"/>
              <a:ext cx="151736" cy="52594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3E3D6F-F232-4C83-8B11-E35F06FFFBB5}"/>
                </a:ext>
              </a:extLst>
            </p:cNvPr>
            <p:cNvCxnSpPr>
              <a:cxnSpLocks/>
            </p:cNvCxnSpPr>
            <p:nvPr/>
          </p:nvCxnSpPr>
          <p:spPr>
            <a:xfrm>
              <a:off x="9398184" y="5103402"/>
              <a:ext cx="425059" cy="52594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E164A2-CD2E-4EEF-AB94-BE4E6560B5F8}"/>
                </a:ext>
              </a:extLst>
            </p:cNvPr>
            <p:cNvCxnSpPr>
              <a:cxnSpLocks/>
            </p:cNvCxnSpPr>
            <p:nvPr/>
          </p:nvCxnSpPr>
          <p:spPr>
            <a:xfrm>
              <a:off x="9388298" y="5149490"/>
              <a:ext cx="56335" cy="531007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FB048AA-4BBB-4B3F-888D-A975E3F81BF7}"/>
                </a:ext>
              </a:extLst>
            </p:cNvPr>
            <p:cNvCxnSpPr>
              <a:cxnSpLocks/>
            </p:cNvCxnSpPr>
            <p:nvPr/>
          </p:nvCxnSpPr>
          <p:spPr>
            <a:xfrm>
              <a:off x="8662120" y="5508370"/>
              <a:ext cx="56335" cy="531007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36DFF93-6D66-4628-B58D-BA3D4E256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0991" y="5508370"/>
              <a:ext cx="140200" cy="456560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EF549B1-7F1B-441C-933B-AF87C89668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8863" y="5486908"/>
              <a:ext cx="85573" cy="421102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1BE2352-04A5-461C-89DE-AC52258CBF6C}"/>
                </a:ext>
              </a:extLst>
            </p:cNvPr>
            <p:cNvCxnSpPr>
              <a:cxnSpLocks/>
            </p:cNvCxnSpPr>
            <p:nvPr/>
          </p:nvCxnSpPr>
          <p:spPr>
            <a:xfrm>
              <a:off x="8889038" y="5508370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02204B-E5B8-4414-BE0E-64AE08379031}"/>
                </a:ext>
              </a:extLst>
            </p:cNvPr>
            <p:cNvCxnSpPr>
              <a:cxnSpLocks/>
            </p:cNvCxnSpPr>
            <p:nvPr/>
          </p:nvCxnSpPr>
          <p:spPr>
            <a:xfrm>
              <a:off x="9104510" y="5508370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8E3D01-8112-4374-9EC9-32B48946E17A}"/>
                </a:ext>
              </a:extLst>
            </p:cNvPr>
            <p:cNvCxnSpPr>
              <a:cxnSpLocks/>
            </p:cNvCxnSpPr>
            <p:nvPr/>
          </p:nvCxnSpPr>
          <p:spPr>
            <a:xfrm>
              <a:off x="9331981" y="5503513"/>
              <a:ext cx="60896" cy="41101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F791520-9820-489B-A4B2-F0D18DE829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5819" y="5513021"/>
              <a:ext cx="54054" cy="382416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4D069F-2423-465B-A346-45B4635AF0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2274" y="5525184"/>
              <a:ext cx="54285" cy="31466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B56813D-70F8-4EA9-AD27-9B387FE9E020}"/>
                </a:ext>
              </a:extLst>
            </p:cNvPr>
            <p:cNvCxnSpPr>
              <a:cxnSpLocks/>
            </p:cNvCxnSpPr>
            <p:nvPr/>
          </p:nvCxnSpPr>
          <p:spPr>
            <a:xfrm>
              <a:off x="9200729" y="5629347"/>
              <a:ext cx="0" cy="410030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D17093A-09C3-41E2-B521-46B1489D2179}"/>
                </a:ext>
              </a:extLst>
            </p:cNvPr>
            <p:cNvCxnSpPr>
              <a:cxnSpLocks/>
            </p:cNvCxnSpPr>
            <p:nvPr/>
          </p:nvCxnSpPr>
          <p:spPr>
            <a:xfrm>
              <a:off x="9448626" y="5709021"/>
              <a:ext cx="101294" cy="330356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697E99-D15D-4E24-9C6F-8F450AA958A6}"/>
                </a:ext>
              </a:extLst>
            </p:cNvPr>
            <p:cNvCxnSpPr>
              <a:cxnSpLocks/>
            </p:cNvCxnSpPr>
            <p:nvPr/>
          </p:nvCxnSpPr>
          <p:spPr>
            <a:xfrm>
              <a:off x="9823243" y="5634808"/>
              <a:ext cx="247896" cy="404568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A0BB5B-ACF2-41D2-AB24-709A30BD1E4E}"/>
                </a:ext>
              </a:extLst>
            </p:cNvPr>
            <p:cNvCxnSpPr>
              <a:cxnSpLocks/>
            </p:cNvCxnSpPr>
            <p:nvPr/>
          </p:nvCxnSpPr>
          <p:spPr>
            <a:xfrm>
              <a:off x="9823243" y="5656504"/>
              <a:ext cx="51756" cy="382873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6173898-DCF4-42C8-B3C1-2CAFF28C18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7816" y="5656504"/>
              <a:ext cx="25427" cy="382873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00644F-0C6F-45E8-92E7-2B04F4948471}"/>
                </a:ext>
              </a:extLst>
            </p:cNvPr>
            <p:cNvCxnSpPr>
              <a:cxnSpLocks/>
            </p:cNvCxnSpPr>
            <p:nvPr/>
          </p:nvCxnSpPr>
          <p:spPr>
            <a:xfrm>
              <a:off x="9579339" y="5629347"/>
              <a:ext cx="117184" cy="358880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189B111-707D-4ED0-9E4D-E3EFC2875590}"/>
                </a:ext>
              </a:extLst>
            </p:cNvPr>
            <p:cNvCxnSpPr>
              <a:cxnSpLocks/>
            </p:cNvCxnSpPr>
            <p:nvPr/>
          </p:nvCxnSpPr>
          <p:spPr>
            <a:xfrm>
              <a:off x="9554688" y="5656504"/>
              <a:ext cx="7558" cy="217694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FA4ED6D-900B-450F-96CC-A1E965F3A11C}"/>
                </a:ext>
              </a:extLst>
            </p:cNvPr>
            <p:cNvSpPr/>
            <p:nvPr/>
          </p:nvSpPr>
          <p:spPr>
            <a:xfrm>
              <a:off x="8790079" y="4908092"/>
              <a:ext cx="823443" cy="313313"/>
            </a:xfrm>
            <a:prstGeom prst="ellipse">
              <a:avLst/>
            </a:prstGeom>
            <a:solidFill>
              <a:srgbClr val="03C974">
                <a:alpha val="33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19CE9AE-A3B5-44AF-B812-B22B63AD6637}"/>
                </a:ext>
              </a:extLst>
            </p:cNvPr>
            <p:cNvSpPr/>
            <p:nvPr/>
          </p:nvSpPr>
          <p:spPr>
            <a:xfrm>
              <a:off x="8458787" y="5346646"/>
              <a:ext cx="1604793" cy="361008"/>
            </a:xfrm>
            <a:prstGeom prst="ellipse">
              <a:avLst/>
            </a:prstGeom>
            <a:solidFill>
              <a:srgbClr val="00864B">
                <a:alpha val="22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D4301B6-474C-4855-8260-F60F48C37839}"/>
                </a:ext>
              </a:extLst>
            </p:cNvPr>
            <p:cNvSpPr/>
            <p:nvPr/>
          </p:nvSpPr>
          <p:spPr>
            <a:xfrm>
              <a:off x="8172671" y="5822592"/>
              <a:ext cx="2177024" cy="361008"/>
            </a:xfrm>
            <a:prstGeom prst="ellipse">
              <a:avLst/>
            </a:prstGeom>
            <a:solidFill>
              <a:srgbClr val="004626">
                <a:alpha val="2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AA6AB99-F7AE-47AE-B56F-879BB7BAA84C}"/>
              </a:ext>
            </a:extLst>
          </p:cNvPr>
          <p:cNvCxnSpPr>
            <a:cxnSpLocks/>
          </p:cNvCxnSpPr>
          <p:nvPr/>
        </p:nvCxnSpPr>
        <p:spPr>
          <a:xfrm flipH="1" flipV="1">
            <a:off x="5747284" y="1238881"/>
            <a:ext cx="2965430" cy="1658962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8642F50-11D4-40B4-BE01-D613C4572F1D}"/>
              </a:ext>
            </a:extLst>
          </p:cNvPr>
          <p:cNvCxnSpPr>
            <a:cxnSpLocks/>
          </p:cNvCxnSpPr>
          <p:nvPr/>
        </p:nvCxnSpPr>
        <p:spPr>
          <a:xfrm flipH="1" flipV="1">
            <a:off x="5902478" y="1599153"/>
            <a:ext cx="2738599" cy="1361513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413E367-6083-498A-B401-FB90ED6D1B84}"/>
              </a:ext>
            </a:extLst>
          </p:cNvPr>
          <p:cNvCxnSpPr>
            <a:cxnSpLocks/>
          </p:cNvCxnSpPr>
          <p:nvPr/>
        </p:nvCxnSpPr>
        <p:spPr>
          <a:xfrm flipH="1" flipV="1">
            <a:off x="5747284" y="1816829"/>
            <a:ext cx="3006705" cy="1147293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4CBC59E-CC1B-42A0-A5E7-31EC8BA527CF}"/>
              </a:ext>
            </a:extLst>
          </p:cNvPr>
          <p:cNvCxnSpPr>
            <a:cxnSpLocks/>
          </p:cNvCxnSpPr>
          <p:nvPr/>
        </p:nvCxnSpPr>
        <p:spPr>
          <a:xfrm flipH="1" flipV="1">
            <a:off x="5426088" y="2096504"/>
            <a:ext cx="3465784" cy="801225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38E2207-3434-438F-B97D-A4C0BADCABAC}"/>
              </a:ext>
            </a:extLst>
          </p:cNvPr>
          <p:cNvCxnSpPr>
            <a:cxnSpLocks/>
          </p:cNvCxnSpPr>
          <p:nvPr/>
        </p:nvCxnSpPr>
        <p:spPr>
          <a:xfrm flipH="1" flipV="1">
            <a:off x="5750078" y="2278592"/>
            <a:ext cx="3030938" cy="616072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47CC48A-2A65-4191-A532-71269D5A8E66}"/>
              </a:ext>
            </a:extLst>
          </p:cNvPr>
          <p:cNvCxnSpPr>
            <a:cxnSpLocks/>
          </p:cNvCxnSpPr>
          <p:nvPr/>
        </p:nvCxnSpPr>
        <p:spPr>
          <a:xfrm flipH="1" flipV="1">
            <a:off x="5506852" y="2879216"/>
            <a:ext cx="3445474" cy="48137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23250B4-662B-4A9D-B707-14DE4B3E8BF9}"/>
              </a:ext>
            </a:extLst>
          </p:cNvPr>
          <p:cNvCxnSpPr>
            <a:cxnSpLocks/>
          </p:cNvCxnSpPr>
          <p:nvPr/>
        </p:nvCxnSpPr>
        <p:spPr>
          <a:xfrm flipH="1">
            <a:off x="5400676" y="2964122"/>
            <a:ext cx="3622448" cy="1094335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57E36A4-1A9A-4317-8267-0ACAE421E7B3}"/>
              </a:ext>
            </a:extLst>
          </p:cNvPr>
          <p:cNvCxnSpPr>
            <a:cxnSpLocks/>
          </p:cNvCxnSpPr>
          <p:nvPr/>
        </p:nvCxnSpPr>
        <p:spPr>
          <a:xfrm flipH="1">
            <a:off x="5639704" y="2943136"/>
            <a:ext cx="3479055" cy="1559772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E4ED2F4-4A43-485C-9305-0D8A0C055A54}"/>
              </a:ext>
            </a:extLst>
          </p:cNvPr>
          <p:cNvCxnSpPr>
            <a:cxnSpLocks/>
          </p:cNvCxnSpPr>
          <p:nvPr/>
        </p:nvCxnSpPr>
        <p:spPr>
          <a:xfrm flipH="1">
            <a:off x="5880610" y="2922761"/>
            <a:ext cx="3049324" cy="1467041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B1F212-D17D-495D-BD4B-832C68121241}"/>
              </a:ext>
            </a:extLst>
          </p:cNvPr>
          <p:cNvCxnSpPr>
            <a:cxnSpLocks/>
          </p:cNvCxnSpPr>
          <p:nvPr/>
        </p:nvCxnSpPr>
        <p:spPr>
          <a:xfrm flipH="1">
            <a:off x="5880610" y="2917233"/>
            <a:ext cx="3109949" cy="2601593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28FAFEC-CD5B-46D5-80C8-D1D87DAAA346}"/>
              </a:ext>
            </a:extLst>
          </p:cNvPr>
          <p:cNvCxnSpPr>
            <a:cxnSpLocks/>
          </p:cNvCxnSpPr>
          <p:nvPr/>
        </p:nvCxnSpPr>
        <p:spPr>
          <a:xfrm flipH="1">
            <a:off x="5690552" y="2927037"/>
            <a:ext cx="3332572" cy="2973876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5F4A87B-092C-4902-B180-E16122C276A8}"/>
              </a:ext>
            </a:extLst>
          </p:cNvPr>
          <p:cNvCxnSpPr>
            <a:cxnSpLocks/>
          </p:cNvCxnSpPr>
          <p:nvPr/>
        </p:nvCxnSpPr>
        <p:spPr>
          <a:xfrm flipH="1">
            <a:off x="5658640" y="2970180"/>
            <a:ext cx="3095349" cy="3363945"/>
          </a:xfrm>
          <a:prstGeom prst="line">
            <a:avLst/>
          </a:prstGeom>
          <a:ln w="12700">
            <a:solidFill>
              <a:schemeClr val="tx1"/>
            </a:solidFill>
            <a:headEnd type="triangle" w="med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CC93A98-F2F9-4337-958E-4DCDC50375AA}"/>
              </a:ext>
            </a:extLst>
          </p:cNvPr>
          <p:cNvSpPr txBox="1"/>
          <p:nvPr/>
        </p:nvSpPr>
        <p:spPr>
          <a:xfrm>
            <a:off x="9853059" y="1710369"/>
            <a:ext cx="191689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X5 / OIA research requirements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E815190-DC47-4503-848A-807237A48F5C}"/>
              </a:ext>
            </a:extLst>
          </p:cNvPr>
          <p:cNvSpPr txBox="1"/>
          <p:nvPr/>
        </p:nvSpPr>
        <p:spPr>
          <a:xfrm>
            <a:off x="9853058" y="5254582"/>
            <a:ext cx="1920240" cy="646331"/>
          </a:xfrm>
          <a:prstGeom prst="rect">
            <a:avLst/>
          </a:prstGeom>
          <a:gradFill>
            <a:gsLst>
              <a:gs pos="0">
                <a:srgbClr val="B2C3BB"/>
              </a:gs>
              <a:gs pos="35000">
                <a:srgbClr val="B7D4C7"/>
              </a:gs>
              <a:gs pos="100000">
                <a:srgbClr val="97D8BC"/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X5 / OIA research results</a:t>
            </a:r>
            <a:endParaRPr lang="en-US" dirty="0"/>
          </a:p>
        </p:txBody>
      </p:sp>
      <p:sp>
        <p:nvSpPr>
          <p:cNvPr id="3" name="Arrow: Curved Down 2">
            <a:extLst>
              <a:ext uri="{FF2B5EF4-FFF2-40B4-BE49-F238E27FC236}">
                <a16:creationId xmlns:a16="http://schemas.microsoft.com/office/drawing/2014/main" id="{0239CA84-D906-4F08-9908-322A68ADF8ED}"/>
              </a:ext>
            </a:extLst>
          </p:cNvPr>
          <p:cNvSpPr/>
          <p:nvPr/>
        </p:nvSpPr>
        <p:spPr>
          <a:xfrm>
            <a:off x="10572750" y="3429000"/>
            <a:ext cx="1024462" cy="61406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Arrow: Curved Down 52">
            <a:extLst>
              <a:ext uri="{FF2B5EF4-FFF2-40B4-BE49-F238E27FC236}">
                <a16:creationId xmlns:a16="http://schemas.microsoft.com/office/drawing/2014/main" id="{CD7412A2-0B15-40C0-AE8E-F872B39492F5}"/>
              </a:ext>
            </a:extLst>
          </p:cNvPr>
          <p:cNvSpPr/>
          <p:nvPr/>
        </p:nvSpPr>
        <p:spPr>
          <a:xfrm rot="10363807">
            <a:off x="10559315" y="4128216"/>
            <a:ext cx="1024462" cy="61406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BFCAA7-85C5-4FB2-AADC-E04B109CB499}"/>
              </a:ext>
            </a:extLst>
          </p:cNvPr>
          <p:cNvSpPr txBox="1"/>
          <p:nvPr/>
        </p:nvSpPr>
        <p:spPr>
          <a:xfrm>
            <a:off x="7871941" y="830879"/>
            <a:ext cx="360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process of </a:t>
            </a:r>
            <a:r>
              <a:rPr lang="en-US" b="1" dirty="0"/>
              <a:t>requirements discovery</a:t>
            </a:r>
            <a:r>
              <a:rPr lang="en-US" dirty="0"/>
              <a:t> and research system </a:t>
            </a:r>
            <a:r>
              <a:rPr lang="en-US" b="1" dirty="0"/>
              <a:t>test &amp; evaluation</a:t>
            </a:r>
          </a:p>
        </p:txBody>
      </p:sp>
    </p:spTree>
    <p:extLst>
      <p:ext uri="{BB962C8B-B14F-4D97-AF65-F5344CB8AC3E}">
        <p14:creationId xmlns:p14="http://schemas.microsoft.com/office/powerpoint/2010/main" val="1679196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C28616-CCC3-4EA7-8459-E35F582E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22B5EE-EE22-4CD3-8B93-FF2CE669C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Practice</a:t>
            </a:r>
          </a:p>
          <a:p>
            <a:r>
              <a:rPr lang="en-US" dirty="0"/>
              <a:t>Baseline UAM Airspace Research Roadmap v2.0 in Jan 2023</a:t>
            </a:r>
          </a:p>
          <a:p>
            <a:r>
              <a:rPr lang="en-US" dirty="0"/>
              <a:t>Build out database of research results</a:t>
            </a:r>
          </a:p>
          <a:p>
            <a:r>
              <a:rPr lang="en-US" dirty="0"/>
              <a:t>Apply AI/ML techniques to increase efficiency of the researcher, program manager, and system engineer</a:t>
            </a:r>
          </a:p>
          <a:p>
            <a:r>
              <a:rPr lang="en-US" dirty="0"/>
              <a:t>Apply process to next 5-8 years of ATM-X UAM Subproject research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Theory</a:t>
            </a:r>
          </a:p>
          <a:p>
            <a:r>
              <a:rPr lang="en-US" dirty="0"/>
              <a:t>Develop concept of operations for Knowledge-based Digital Platform</a:t>
            </a:r>
          </a:p>
          <a:p>
            <a:r>
              <a:rPr lang="en-US" dirty="0"/>
              <a:t>Study transportation system enterprise and its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1A607-F27D-4593-B963-8CF26F01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242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96724BF-0396-40CB-976C-3F3B672B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Research Roadmap?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2E4C2-7402-4443-B137-2BD4A3AC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ED5028-C71F-41C9-BFE4-2BA4BEFB262E}"/>
              </a:ext>
            </a:extLst>
          </p:cNvPr>
          <p:cNvSpPr txBox="1"/>
          <p:nvPr/>
        </p:nvSpPr>
        <p:spPr>
          <a:xfrm>
            <a:off x="3410513" y="802339"/>
            <a:ext cx="7803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A </a:t>
            </a:r>
            <a:r>
              <a:rPr lang="en-US" sz="2400" b="1" dirty="0"/>
              <a:t>living document </a:t>
            </a:r>
            <a:r>
              <a:rPr lang="en-US" sz="2400" dirty="0"/>
              <a:t>that describes how research informs the </a:t>
            </a:r>
            <a:r>
              <a:rPr lang="en-US" sz="2400" b="1" dirty="0"/>
              <a:t>progression</a:t>
            </a:r>
            <a:r>
              <a:rPr lang="en-US" sz="2400" dirty="0"/>
              <a:t> of complex system </a:t>
            </a:r>
            <a:r>
              <a:rPr lang="en-US" sz="2400" b="1" dirty="0"/>
              <a:t>capabilities</a:t>
            </a:r>
          </a:p>
          <a:p>
            <a:pPr algn="ctr"/>
            <a:endParaRPr lang="en-US" sz="2400" dirty="0"/>
          </a:p>
          <a:p>
            <a:pPr algn="r"/>
            <a:r>
              <a:rPr lang="en-US" sz="2400" dirty="0"/>
              <a:t>By way of </a:t>
            </a:r>
            <a:r>
              <a:rPr lang="en-US" sz="2400" b="1" dirty="0"/>
              <a:t>high-level…</a:t>
            </a:r>
            <a:endParaRPr lang="en-US" sz="2400" dirty="0"/>
          </a:p>
          <a:p>
            <a:pPr marL="342900" indent="-342900" algn="r">
              <a:buFont typeface="Calibri" panose="020F0502020204030204" pitchFamily="34" charset="0"/>
              <a:buChar char="→"/>
            </a:pPr>
            <a:r>
              <a:rPr lang="en-US" sz="2400" dirty="0"/>
              <a:t> Requirements </a:t>
            </a:r>
          </a:p>
          <a:p>
            <a:pPr marL="342900" indent="-342900" algn="r">
              <a:buFont typeface="Calibri" panose="020F0502020204030204" pitchFamily="34" charset="0"/>
              <a:buChar char="→"/>
            </a:pPr>
            <a:r>
              <a:rPr lang="en-US" sz="2400" dirty="0"/>
              <a:t>Assumptions</a:t>
            </a:r>
          </a:p>
          <a:p>
            <a:pPr marL="342900" indent="-342900" algn="r">
              <a:buFont typeface="Calibri" panose="020F0502020204030204" pitchFamily="34" charset="0"/>
              <a:buChar char="→"/>
            </a:pPr>
            <a:r>
              <a:rPr lang="en-US" sz="2400" dirty="0"/>
              <a:t>Constraints </a:t>
            </a:r>
          </a:p>
        </p:txBody>
      </p:sp>
      <p:pic>
        <p:nvPicPr>
          <p:cNvPr id="18" name="Picture 17" descr="Word cloud for UAM Airspace Roadmap v1.2&#10;&#10;Generated by Nipa Phojanamongkolkij">
            <a:extLst>
              <a:ext uri="{FF2B5EF4-FFF2-40B4-BE49-F238E27FC236}">
                <a16:creationId xmlns:a16="http://schemas.microsoft.com/office/drawing/2014/main" id="{EF387211-07DD-428D-9E12-2F92081E5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07" y="1879993"/>
            <a:ext cx="5591893" cy="3987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5D5552-F56F-48C2-BB47-4F3F2025AE36}"/>
              </a:ext>
            </a:extLst>
          </p:cNvPr>
          <p:cNvSpPr txBox="1"/>
          <p:nvPr/>
        </p:nvSpPr>
        <p:spPr>
          <a:xfrm>
            <a:off x="6239540" y="4111315"/>
            <a:ext cx="563703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 really a Roadmap!</a:t>
            </a:r>
          </a:p>
          <a:p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Does not use timeframes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Includes contradictions found in research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Roadmaps can be extracted</a:t>
            </a:r>
          </a:p>
        </p:txBody>
      </p:sp>
    </p:spTree>
    <p:extLst>
      <p:ext uri="{BB962C8B-B14F-4D97-AF65-F5344CB8AC3E}">
        <p14:creationId xmlns:p14="http://schemas.microsoft.com/office/powerpoint/2010/main" val="334459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399BB250-1B21-4F31-9521-CB6570BA7A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697"/>
            <a:ext cx="4763589" cy="470050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96724BF-0396-40CB-976C-3F3B672B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Under-the-hood System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2E4C2-7402-4443-B137-2BD4A3AC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8C533C-AD69-4378-868D-CA195B9C9527}"/>
              </a:ext>
            </a:extLst>
          </p:cNvPr>
          <p:cNvSpPr txBox="1"/>
          <p:nvPr/>
        </p:nvSpPr>
        <p:spPr>
          <a:xfrm>
            <a:off x="4846113" y="696047"/>
            <a:ext cx="552045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Digital Engineering methodology</a:t>
            </a:r>
          </a:p>
          <a:p>
            <a:pPr algn="ctr"/>
            <a:endParaRPr lang="en-US" dirty="0"/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dirty="0"/>
              <a:t>Traces to research through requirements hierarchy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dirty="0"/>
              <a:t>Analyzes requirements for research insights</a:t>
            </a:r>
          </a:p>
          <a:p>
            <a:pPr marL="285750" indent="-285750">
              <a:spcBef>
                <a:spcPts val="600"/>
              </a:spcBef>
              <a:buFont typeface="Calibri" panose="020F0502020204030204" pitchFamily="34" charset="0"/>
              <a:buChar char="–"/>
            </a:pPr>
            <a:r>
              <a:rPr lang="en-US" dirty="0"/>
              <a:t>Provides dashboard reports for program management</a:t>
            </a:r>
          </a:p>
        </p:txBody>
      </p:sp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3FD050AF-B483-47FF-A9D0-279C12422D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07" y="3024950"/>
            <a:ext cx="6877518" cy="3577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3DCBB3-9B66-4244-924A-21ED89DAAF4D}"/>
              </a:ext>
            </a:extLst>
          </p:cNvPr>
          <p:cNvSpPr txBox="1"/>
          <p:nvPr/>
        </p:nvSpPr>
        <p:spPr>
          <a:xfrm>
            <a:off x="636451" y="5568416"/>
            <a:ext cx="34906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CNS = Communication, Navigation, and Surveillance</a:t>
            </a:r>
          </a:p>
          <a:p>
            <a:r>
              <a:rPr lang="en-US" sz="1100" i="1" dirty="0"/>
              <a:t>UML = UAM Maturity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56A32E-38D5-4483-8AE0-38EC7D7018A3}"/>
              </a:ext>
            </a:extLst>
          </p:cNvPr>
          <p:cNvSpPr/>
          <p:nvPr/>
        </p:nvSpPr>
        <p:spPr>
          <a:xfrm>
            <a:off x="11245488" y="6238350"/>
            <a:ext cx="778188" cy="47839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6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A48B18-4BE2-4F38-A040-2DD1BF08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46B02A-BB5D-46CF-87F4-358120B15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UAM Airspace Research Roadmap v1.2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93F318-2086-4541-BE28-C4A6F51E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30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c 33" descr="Arrow: Rotate right with solid fill">
            <a:extLst>
              <a:ext uri="{FF2B5EF4-FFF2-40B4-BE49-F238E27FC236}">
                <a16:creationId xmlns:a16="http://schemas.microsoft.com/office/drawing/2014/main" id="{0C011A9F-7BB6-438F-A4A2-9150B93E6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44154">
            <a:off x="2371761" y="412110"/>
            <a:ext cx="2064155" cy="206415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96724BF-0396-40CB-976C-3F3B672B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 Airspace Research Roadmap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2E4C2-7402-4443-B137-2BD4A3AC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704BAB-4CB4-48CA-9FB8-6F631A56D0FA}"/>
              </a:ext>
            </a:extLst>
          </p:cNvPr>
          <p:cNvGraphicFramePr>
            <a:graphicFrameLocks noGrp="1"/>
          </p:cNvGraphicFramePr>
          <p:nvPr/>
        </p:nvGraphicFramePr>
        <p:xfrm>
          <a:off x="554018" y="4029298"/>
          <a:ext cx="112545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76">
                  <a:extLst>
                    <a:ext uri="{9D8B030D-6E8A-4147-A177-3AD203B41FA5}">
                      <a16:colId xmlns:a16="http://schemas.microsoft.com/office/drawing/2014/main" val="3415660464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1678821463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923082108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395578998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3313563567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941580767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99112999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459417571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434962530"/>
                    </a:ext>
                  </a:extLst>
                </a:gridCol>
                <a:gridCol w="2813632">
                  <a:extLst>
                    <a:ext uri="{9D8B030D-6E8A-4147-A177-3AD203B41FA5}">
                      <a16:colId xmlns:a16="http://schemas.microsoft.com/office/drawing/2014/main" val="1900576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Oct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Jan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Oct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Jan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Oct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Jan 2023+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812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06ACCD-24BE-47E1-B8AF-5B9750F905C6}"/>
              </a:ext>
            </a:extLst>
          </p:cNvPr>
          <p:cNvSpPr txBox="1"/>
          <p:nvPr/>
        </p:nvSpPr>
        <p:spPr>
          <a:xfrm>
            <a:off x="554020" y="4463536"/>
            <a:ext cx="8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A25678-598F-4AB9-8FF3-5336EE00E26B}"/>
              </a:ext>
            </a:extLst>
          </p:cNvPr>
          <p:cNvSpPr txBox="1"/>
          <p:nvPr/>
        </p:nvSpPr>
        <p:spPr>
          <a:xfrm>
            <a:off x="4204042" y="4400138"/>
            <a:ext cx="13386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V1.0</a:t>
            </a:r>
          </a:p>
          <a:p>
            <a:r>
              <a:rPr lang="en-US" sz="1400"/>
              <a:t>NASA Technical Memo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E71F1-AAA2-4438-A065-DA3FD6C41DBB}"/>
              </a:ext>
            </a:extLst>
          </p:cNvPr>
          <p:cNvSpPr txBox="1"/>
          <p:nvPr/>
        </p:nvSpPr>
        <p:spPr>
          <a:xfrm>
            <a:off x="1648658" y="5970448"/>
            <a:ext cx="163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NASA-Informed</a:t>
            </a: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5F79AF3-337F-4BFA-8E7C-29A8274C4AF5}"/>
              </a:ext>
            </a:extLst>
          </p:cNvPr>
          <p:cNvSpPr/>
          <p:nvPr/>
        </p:nvSpPr>
        <p:spPr>
          <a:xfrm rot="5400000">
            <a:off x="2232189" y="3791519"/>
            <a:ext cx="351542" cy="37396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Group outline">
            <a:extLst>
              <a:ext uri="{FF2B5EF4-FFF2-40B4-BE49-F238E27FC236}">
                <a16:creationId xmlns:a16="http://schemas.microsoft.com/office/drawing/2014/main" id="{66DC8853-E264-4B94-8C79-5EDA46D1D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2957" y="2513637"/>
            <a:ext cx="914400" cy="914400"/>
          </a:xfrm>
          <a:prstGeom prst="rect">
            <a:avLst/>
          </a:prstGeom>
        </p:spPr>
      </p:pic>
      <p:pic>
        <p:nvPicPr>
          <p:cNvPr id="11" name="Graphic 10" descr="Meeting with solid fill">
            <a:extLst>
              <a:ext uri="{FF2B5EF4-FFF2-40B4-BE49-F238E27FC236}">
                <a16:creationId xmlns:a16="http://schemas.microsoft.com/office/drawing/2014/main" id="{5C3CB568-7B76-44A5-86AE-91F0D3B1F9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4581" y="3157130"/>
            <a:ext cx="914400" cy="914400"/>
          </a:xfrm>
          <a:prstGeom prst="rect">
            <a:avLst/>
          </a:prstGeom>
        </p:spPr>
      </p:pic>
      <p:pic>
        <p:nvPicPr>
          <p:cNvPr id="15" name="Graphic 14" descr="Cycle with people outline">
            <a:extLst>
              <a:ext uri="{FF2B5EF4-FFF2-40B4-BE49-F238E27FC236}">
                <a16:creationId xmlns:a16="http://schemas.microsoft.com/office/drawing/2014/main" id="{511205B4-B057-4675-85F2-68B960023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4581" y="1654334"/>
            <a:ext cx="914400" cy="914400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450D14A-E4F5-4628-940C-62A1FFFD2F35}"/>
              </a:ext>
            </a:extLst>
          </p:cNvPr>
          <p:cNvSpPr/>
          <p:nvPr/>
        </p:nvSpPr>
        <p:spPr>
          <a:xfrm>
            <a:off x="1073888" y="2073349"/>
            <a:ext cx="1020898" cy="1380858"/>
          </a:xfrm>
          <a:custGeom>
            <a:avLst/>
            <a:gdLst>
              <a:gd name="connsiteX0" fmla="*/ 0 w 1020898"/>
              <a:gd name="connsiteY0" fmla="*/ 0 h 1380858"/>
              <a:gd name="connsiteX1" fmla="*/ 159489 w 1020898"/>
              <a:gd name="connsiteY1" fmla="*/ 42530 h 1380858"/>
              <a:gd name="connsiteX2" fmla="*/ 393405 w 1020898"/>
              <a:gd name="connsiteY2" fmla="*/ 308344 h 1380858"/>
              <a:gd name="connsiteX3" fmla="*/ 723014 w 1020898"/>
              <a:gd name="connsiteY3" fmla="*/ 1020725 h 1380858"/>
              <a:gd name="connsiteX4" fmla="*/ 850605 w 1020898"/>
              <a:gd name="connsiteY4" fmla="*/ 1265274 h 1380858"/>
              <a:gd name="connsiteX5" fmla="*/ 956931 w 1020898"/>
              <a:gd name="connsiteY5" fmla="*/ 1350335 h 1380858"/>
              <a:gd name="connsiteX6" fmla="*/ 1020726 w 1020898"/>
              <a:gd name="connsiteY6" fmla="*/ 1350335 h 138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898" h="1380858">
                <a:moveTo>
                  <a:pt x="0" y="0"/>
                </a:moveTo>
                <a:cubicBezTo>
                  <a:pt x="53163" y="14177"/>
                  <a:pt x="111392" y="15810"/>
                  <a:pt x="159489" y="42530"/>
                </a:cubicBezTo>
                <a:cubicBezTo>
                  <a:pt x="258244" y="97394"/>
                  <a:pt x="331526" y="221713"/>
                  <a:pt x="393405" y="308344"/>
                </a:cubicBezTo>
                <a:cubicBezTo>
                  <a:pt x="648181" y="1038703"/>
                  <a:pt x="424335" y="519372"/>
                  <a:pt x="723014" y="1020725"/>
                </a:cubicBezTo>
                <a:cubicBezTo>
                  <a:pt x="770072" y="1099714"/>
                  <a:pt x="797393" y="1190293"/>
                  <a:pt x="850605" y="1265274"/>
                </a:cubicBezTo>
                <a:cubicBezTo>
                  <a:pt x="876873" y="1302288"/>
                  <a:pt x="918442" y="1326279"/>
                  <a:pt x="956931" y="1350335"/>
                </a:cubicBezTo>
                <a:cubicBezTo>
                  <a:pt x="1027451" y="1394410"/>
                  <a:pt x="1020726" y="1387511"/>
                  <a:pt x="1020726" y="135033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F34B090-F7EB-45AB-A1FE-817E9CEB630E}"/>
              </a:ext>
            </a:extLst>
          </p:cNvPr>
          <p:cNvSpPr/>
          <p:nvPr/>
        </p:nvSpPr>
        <p:spPr>
          <a:xfrm>
            <a:off x="1094605" y="2062716"/>
            <a:ext cx="1108107" cy="1360968"/>
          </a:xfrm>
          <a:custGeom>
            <a:avLst/>
            <a:gdLst>
              <a:gd name="connsiteX0" fmla="*/ 936214 w 1108107"/>
              <a:gd name="connsiteY0" fmla="*/ 42531 h 1360968"/>
              <a:gd name="connsiteX1" fmla="*/ 712930 w 1108107"/>
              <a:gd name="connsiteY1" fmla="*/ 85061 h 1360968"/>
              <a:gd name="connsiteX2" fmla="*/ 255730 w 1108107"/>
              <a:gd name="connsiteY2" fmla="*/ 127591 h 1360968"/>
              <a:gd name="connsiteX3" fmla="*/ 213200 w 1108107"/>
              <a:gd name="connsiteY3" fmla="*/ 414670 h 1360968"/>
              <a:gd name="connsiteX4" fmla="*/ 404586 w 1108107"/>
              <a:gd name="connsiteY4" fmla="*/ 531628 h 1360968"/>
              <a:gd name="connsiteX5" fmla="*/ 670400 w 1108107"/>
              <a:gd name="connsiteY5" fmla="*/ 563526 h 1360968"/>
              <a:gd name="connsiteX6" fmla="*/ 904316 w 1108107"/>
              <a:gd name="connsiteY6" fmla="*/ 606056 h 1360968"/>
              <a:gd name="connsiteX7" fmla="*/ 1106335 w 1108107"/>
              <a:gd name="connsiteY7" fmla="*/ 786810 h 1360968"/>
              <a:gd name="connsiteX8" fmla="*/ 914948 w 1108107"/>
              <a:gd name="connsiteY8" fmla="*/ 1201479 h 1360968"/>
              <a:gd name="connsiteX9" fmla="*/ 755460 w 1108107"/>
              <a:gd name="connsiteY9" fmla="*/ 1297172 h 1360968"/>
              <a:gd name="connsiteX10" fmla="*/ 542809 w 1108107"/>
              <a:gd name="connsiteY10" fmla="*/ 1360968 h 1360968"/>
              <a:gd name="connsiteX11" fmla="*/ 96242 w 1108107"/>
              <a:gd name="connsiteY11" fmla="*/ 1244010 h 1360968"/>
              <a:gd name="connsiteX12" fmla="*/ 32446 w 1108107"/>
              <a:gd name="connsiteY12" fmla="*/ 1169582 h 1360968"/>
              <a:gd name="connsiteX13" fmla="*/ 548 w 1108107"/>
              <a:gd name="connsiteY13" fmla="*/ 595424 h 1360968"/>
              <a:gd name="connsiteX14" fmla="*/ 64344 w 1108107"/>
              <a:gd name="connsiteY14" fmla="*/ 308344 h 1360968"/>
              <a:gd name="connsiteX15" fmla="*/ 202567 w 1108107"/>
              <a:gd name="connsiteY15" fmla="*/ 85061 h 1360968"/>
              <a:gd name="connsiteX16" fmla="*/ 245097 w 1108107"/>
              <a:gd name="connsiteY16" fmla="*/ 53163 h 1360968"/>
              <a:gd name="connsiteX17" fmla="*/ 510911 w 1108107"/>
              <a:gd name="connsiteY17" fmla="*/ 0 h 1360968"/>
              <a:gd name="connsiteX18" fmla="*/ 606604 w 1108107"/>
              <a:gd name="connsiteY18" fmla="*/ 180754 h 1360968"/>
              <a:gd name="connsiteX19" fmla="*/ 649135 w 1108107"/>
              <a:gd name="connsiteY19" fmla="*/ 425303 h 1360968"/>
              <a:gd name="connsiteX20" fmla="*/ 691665 w 1108107"/>
              <a:gd name="connsiteY20" fmla="*/ 637954 h 1360968"/>
              <a:gd name="connsiteX21" fmla="*/ 691665 w 1108107"/>
              <a:gd name="connsiteY21" fmla="*/ 1031358 h 1360968"/>
              <a:gd name="connsiteX22" fmla="*/ 606604 w 1108107"/>
              <a:gd name="connsiteY22" fmla="*/ 1063256 h 1360968"/>
              <a:gd name="connsiteX23" fmla="*/ 489646 w 1108107"/>
              <a:gd name="connsiteY23" fmla="*/ 1052624 h 1360968"/>
              <a:gd name="connsiteX24" fmla="*/ 372688 w 1108107"/>
              <a:gd name="connsiteY24" fmla="*/ 1041991 h 136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08107" h="1360968">
                <a:moveTo>
                  <a:pt x="936214" y="42531"/>
                </a:moveTo>
                <a:cubicBezTo>
                  <a:pt x="834923" y="83047"/>
                  <a:pt x="887219" y="67337"/>
                  <a:pt x="712930" y="85061"/>
                </a:cubicBezTo>
                <a:lnTo>
                  <a:pt x="255730" y="127591"/>
                </a:lnTo>
                <a:cubicBezTo>
                  <a:pt x="225877" y="207198"/>
                  <a:pt x="168143" y="335157"/>
                  <a:pt x="213200" y="414670"/>
                </a:cubicBezTo>
                <a:cubicBezTo>
                  <a:pt x="250060" y="479717"/>
                  <a:pt x="333494" y="508482"/>
                  <a:pt x="404586" y="531628"/>
                </a:cubicBezTo>
                <a:cubicBezTo>
                  <a:pt x="489442" y="559256"/>
                  <a:pt x="582133" y="550380"/>
                  <a:pt x="670400" y="563526"/>
                </a:cubicBezTo>
                <a:cubicBezTo>
                  <a:pt x="748786" y="575200"/>
                  <a:pt x="826344" y="591879"/>
                  <a:pt x="904316" y="606056"/>
                </a:cubicBezTo>
                <a:cubicBezTo>
                  <a:pt x="928826" y="623882"/>
                  <a:pt x="1101650" y="736835"/>
                  <a:pt x="1106335" y="786810"/>
                </a:cubicBezTo>
                <a:cubicBezTo>
                  <a:pt x="1121993" y="953830"/>
                  <a:pt x="1031903" y="1097055"/>
                  <a:pt x="914948" y="1201479"/>
                </a:cubicBezTo>
                <a:cubicBezTo>
                  <a:pt x="868701" y="1242771"/>
                  <a:pt x="812445" y="1272750"/>
                  <a:pt x="755460" y="1297172"/>
                </a:cubicBezTo>
                <a:cubicBezTo>
                  <a:pt x="687439" y="1326324"/>
                  <a:pt x="613693" y="1339703"/>
                  <a:pt x="542809" y="1360968"/>
                </a:cubicBezTo>
                <a:cubicBezTo>
                  <a:pt x="182078" y="1319741"/>
                  <a:pt x="245953" y="1405236"/>
                  <a:pt x="96242" y="1244010"/>
                </a:cubicBezTo>
                <a:cubicBezTo>
                  <a:pt x="74008" y="1220065"/>
                  <a:pt x="53711" y="1194391"/>
                  <a:pt x="32446" y="1169582"/>
                </a:cubicBezTo>
                <a:cubicBezTo>
                  <a:pt x="31116" y="1149630"/>
                  <a:pt x="-4833" y="650313"/>
                  <a:pt x="548" y="595424"/>
                </a:cubicBezTo>
                <a:cubicBezTo>
                  <a:pt x="10113" y="497864"/>
                  <a:pt x="33345" y="401341"/>
                  <a:pt x="64344" y="308344"/>
                </a:cubicBezTo>
                <a:cubicBezTo>
                  <a:pt x="87291" y="239503"/>
                  <a:pt x="145353" y="142275"/>
                  <a:pt x="202567" y="85061"/>
                </a:cubicBezTo>
                <a:cubicBezTo>
                  <a:pt x="215098" y="72530"/>
                  <a:pt x="228014" y="57876"/>
                  <a:pt x="245097" y="53163"/>
                </a:cubicBezTo>
                <a:cubicBezTo>
                  <a:pt x="332203" y="29134"/>
                  <a:pt x="422306" y="17721"/>
                  <a:pt x="510911" y="0"/>
                </a:cubicBezTo>
                <a:cubicBezTo>
                  <a:pt x="542809" y="60251"/>
                  <a:pt x="585532" y="115918"/>
                  <a:pt x="606604" y="180754"/>
                </a:cubicBezTo>
                <a:cubicBezTo>
                  <a:pt x="632178" y="259442"/>
                  <a:pt x="633754" y="344005"/>
                  <a:pt x="649135" y="425303"/>
                </a:cubicBezTo>
                <a:cubicBezTo>
                  <a:pt x="717111" y="784604"/>
                  <a:pt x="659280" y="443652"/>
                  <a:pt x="691665" y="637954"/>
                </a:cubicBezTo>
                <a:cubicBezTo>
                  <a:pt x="695223" y="716234"/>
                  <a:pt x="713969" y="936565"/>
                  <a:pt x="691665" y="1031358"/>
                </a:cubicBezTo>
                <a:cubicBezTo>
                  <a:pt x="686257" y="1054344"/>
                  <a:pt x="613572" y="1061862"/>
                  <a:pt x="606604" y="1063256"/>
                </a:cubicBezTo>
                <a:lnTo>
                  <a:pt x="489646" y="1052624"/>
                </a:lnTo>
                <a:cubicBezTo>
                  <a:pt x="374296" y="1041638"/>
                  <a:pt x="419487" y="1041991"/>
                  <a:pt x="372688" y="104199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431B2CC-3438-4F30-A5A1-631D0E629628}"/>
              </a:ext>
            </a:extLst>
          </p:cNvPr>
          <p:cNvSpPr/>
          <p:nvPr/>
        </p:nvSpPr>
        <p:spPr>
          <a:xfrm>
            <a:off x="1063256" y="1733107"/>
            <a:ext cx="1148316" cy="2105246"/>
          </a:xfrm>
          <a:custGeom>
            <a:avLst/>
            <a:gdLst>
              <a:gd name="connsiteX0" fmla="*/ 0 w 1148316"/>
              <a:gd name="connsiteY0" fmla="*/ 2105246 h 2105246"/>
              <a:gd name="connsiteX1" fmla="*/ 255181 w 1148316"/>
              <a:gd name="connsiteY1" fmla="*/ 1499191 h 2105246"/>
              <a:gd name="connsiteX2" fmla="*/ 701749 w 1148316"/>
              <a:gd name="connsiteY2" fmla="*/ 1169581 h 2105246"/>
              <a:gd name="connsiteX3" fmla="*/ 818707 w 1148316"/>
              <a:gd name="connsiteY3" fmla="*/ 999460 h 2105246"/>
              <a:gd name="connsiteX4" fmla="*/ 946297 w 1148316"/>
              <a:gd name="connsiteY4" fmla="*/ 595423 h 2105246"/>
              <a:gd name="connsiteX5" fmla="*/ 1031358 w 1148316"/>
              <a:gd name="connsiteY5" fmla="*/ 404037 h 2105246"/>
              <a:gd name="connsiteX6" fmla="*/ 1095153 w 1148316"/>
              <a:gd name="connsiteY6" fmla="*/ 233916 h 2105246"/>
              <a:gd name="connsiteX7" fmla="*/ 1148316 w 1148316"/>
              <a:gd name="connsiteY7" fmla="*/ 0 h 2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316" h="2105246">
                <a:moveTo>
                  <a:pt x="0" y="2105246"/>
                </a:moveTo>
                <a:cubicBezTo>
                  <a:pt x="65019" y="1890682"/>
                  <a:pt x="101042" y="1674159"/>
                  <a:pt x="255181" y="1499191"/>
                </a:cubicBezTo>
                <a:cubicBezTo>
                  <a:pt x="322565" y="1422701"/>
                  <a:pt x="604601" y="1236051"/>
                  <a:pt x="701749" y="1169581"/>
                </a:cubicBezTo>
                <a:cubicBezTo>
                  <a:pt x="740735" y="1112874"/>
                  <a:pt x="791741" y="1062772"/>
                  <a:pt x="818707" y="999460"/>
                </a:cubicBezTo>
                <a:cubicBezTo>
                  <a:pt x="874051" y="869521"/>
                  <a:pt x="888936" y="724485"/>
                  <a:pt x="946297" y="595423"/>
                </a:cubicBezTo>
                <a:cubicBezTo>
                  <a:pt x="974651" y="531628"/>
                  <a:pt x="1005430" y="468856"/>
                  <a:pt x="1031358" y="404037"/>
                </a:cubicBezTo>
                <a:cubicBezTo>
                  <a:pt x="1126445" y="166319"/>
                  <a:pt x="1037029" y="350163"/>
                  <a:pt x="1095153" y="233916"/>
                </a:cubicBezTo>
                <a:lnTo>
                  <a:pt x="1148316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917D05C-529D-4122-B293-F0C2A605A137}"/>
              </a:ext>
            </a:extLst>
          </p:cNvPr>
          <p:cNvSpPr/>
          <p:nvPr/>
        </p:nvSpPr>
        <p:spPr>
          <a:xfrm>
            <a:off x="998920" y="1509823"/>
            <a:ext cx="915968" cy="2147777"/>
          </a:xfrm>
          <a:custGeom>
            <a:avLst/>
            <a:gdLst>
              <a:gd name="connsiteX0" fmla="*/ 840513 w 915968"/>
              <a:gd name="connsiteY0" fmla="*/ 2147777 h 2147777"/>
              <a:gd name="connsiteX1" fmla="*/ 11173 w 915968"/>
              <a:gd name="connsiteY1" fmla="*/ 1350335 h 2147777"/>
              <a:gd name="connsiteX2" fmla="*/ 32438 w 915968"/>
              <a:gd name="connsiteY2" fmla="*/ 1095154 h 2147777"/>
              <a:gd name="connsiteX3" fmla="*/ 393945 w 915968"/>
              <a:gd name="connsiteY3" fmla="*/ 744279 h 2147777"/>
              <a:gd name="connsiteX4" fmla="*/ 776717 w 915968"/>
              <a:gd name="connsiteY4" fmla="*/ 765544 h 2147777"/>
              <a:gd name="connsiteX5" fmla="*/ 872410 w 915968"/>
              <a:gd name="connsiteY5" fmla="*/ 637954 h 2147777"/>
              <a:gd name="connsiteX6" fmla="*/ 914940 w 915968"/>
              <a:gd name="connsiteY6" fmla="*/ 0 h 214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968" h="2147777">
                <a:moveTo>
                  <a:pt x="840513" y="2147777"/>
                </a:moveTo>
                <a:cubicBezTo>
                  <a:pt x="584147" y="1952633"/>
                  <a:pt x="86148" y="1750203"/>
                  <a:pt x="11173" y="1350335"/>
                </a:cubicBezTo>
                <a:cubicBezTo>
                  <a:pt x="-4557" y="1266442"/>
                  <a:pt x="-8640" y="1169974"/>
                  <a:pt x="32438" y="1095154"/>
                </a:cubicBezTo>
                <a:cubicBezTo>
                  <a:pt x="113482" y="947538"/>
                  <a:pt x="261296" y="843767"/>
                  <a:pt x="393945" y="744279"/>
                </a:cubicBezTo>
                <a:cubicBezTo>
                  <a:pt x="521536" y="751367"/>
                  <a:pt x="651973" y="793265"/>
                  <a:pt x="776717" y="765544"/>
                </a:cubicBezTo>
                <a:cubicBezTo>
                  <a:pt x="828614" y="754011"/>
                  <a:pt x="857655" y="689028"/>
                  <a:pt x="872410" y="637954"/>
                </a:cubicBezTo>
                <a:cubicBezTo>
                  <a:pt x="926455" y="450876"/>
                  <a:pt x="914940" y="194692"/>
                  <a:pt x="91494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374EBA7-A833-4442-BA8A-6C3CAAB04C54}"/>
              </a:ext>
            </a:extLst>
          </p:cNvPr>
          <p:cNvSpPr/>
          <p:nvPr/>
        </p:nvSpPr>
        <p:spPr>
          <a:xfrm>
            <a:off x="4040372" y="2137144"/>
            <a:ext cx="127688" cy="1719138"/>
          </a:xfrm>
          <a:custGeom>
            <a:avLst/>
            <a:gdLst>
              <a:gd name="connsiteX0" fmla="*/ 0 w 127688"/>
              <a:gd name="connsiteY0" fmla="*/ 0 h 1719138"/>
              <a:gd name="connsiteX1" fmla="*/ 127591 w 127688"/>
              <a:gd name="connsiteY1" fmla="*/ 946298 h 1719138"/>
              <a:gd name="connsiteX2" fmla="*/ 21265 w 127688"/>
              <a:gd name="connsiteY2" fmla="*/ 1648047 h 1719138"/>
              <a:gd name="connsiteX3" fmla="*/ 31898 w 127688"/>
              <a:gd name="connsiteY3" fmla="*/ 1658679 h 1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88" h="1719138">
                <a:moveTo>
                  <a:pt x="0" y="0"/>
                </a:moveTo>
                <a:cubicBezTo>
                  <a:pt x="62023" y="335812"/>
                  <a:pt x="124047" y="671624"/>
                  <a:pt x="127591" y="946298"/>
                </a:cubicBezTo>
                <a:cubicBezTo>
                  <a:pt x="131135" y="1220972"/>
                  <a:pt x="37214" y="1529317"/>
                  <a:pt x="21265" y="1648047"/>
                </a:cubicBezTo>
                <a:cubicBezTo>
                  <a:pt x="5316" y="1766777"/>
                  <a:pt x="18607" y="1712728"/>
                  <a:pt x="31898" y="165867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0E07D6D-6E56-4E81-9298-E88B088B037C}"/>
              </a:ext>
            </a:extLst>
          </p:cNvPr>
          <p:cNvSpPr/>
          <p:nvPr/>
        </p:nvSpPr>
        <p:spPr>
          <a:xfrm>
            <a:off x="3710763" y="2262740"/>
            <a:ext cx="2129506" cy="247525"/>
          </a:xfrm>
          <a:custGeom>
            <a:avLst/>
            <a:gdLst>
              <a:gd name="connsiteX0" fmla="*/ 0 w 2129506"/>
              <a:gd name="connsiteY0" fmla="*/ 150851 h 247525"/>
              <a:gd name="connsiteX1" fmla="*/ 829339 w 2129506"/>
              <a:gd name="connsiteY1" fmla="*/ 1995 h 247525"/>
              <a:gd name="connsiteX2" fmla="*/ 1488558 w 2129506"/>
              <a:gd name="connsiteY2" fmla="*/ 246544 h 247525"/>
              <a:gd name="connsiteX3" fmla="*/ 2062716 w 2129506"/>
              <a:gd name="connsiteY3" fmla="*/ 87055 h 247525"/>
              <a:gd name="connsiteX4" fmla="*/ 2094614 w 2129506"/>
              <a:gd name="connsiteY4" fmla="*/ 65790 h 24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506" h="247525">
                <a:moveTo>
                  <a:pt x="0" y="150851"/>
                </a:moveTo>
                <a:cubicBezTo>
                  <a:pt x="290623" y="68448"/>
                  <a:pt x="581246" y="-13954"/>
                  <a:pt x="829339" y="1995"/>
                </a:cubicBezTo>
                <a:cubicBezTo>
                  <a:pt x="1077432" y="17944"/>
                  <a:pt x="1282995" y="232367"/>
                  <a:pt x="1488558" y="246544"/>
                </a:cubicBezTo>
                <a:cubicBezTo>
                  <a:pt x="1694121" y="260721"/>
                  <a:pt x="1961707" y="117181"/>
                  <a:pt x="2062716" y="87055"/>
                </a:cubicBezTo>
                <a:cubicBezTo>
                  <a:pt x="2163725" y="56929"/>
                  <a:pt x="2129169" y="61359"/>
                  <a:pt x="2094614" y="6579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8392620-E46C-4308-ACEA-DFC99FFCD5F2}"/>
              </a:ext>
            </a:extLst>
          </p:cNvPr>
          <p:cNvSpPr/>
          <p:nvPr/>
        </p:nvSpPr>
        <p:spPr>
          <a:xfrm>
            <a:off x="3838353" y="2551814"/>
            <a:ext cx="2094614" cy="345916"/>
          </a:xfrm>
          <a:custGeom>
            <a:avLst/>
            <a:gdLst>
              <a:gd name="connsiteX0" fmla="*/ 0 w 2094614"/>
              <a:gd name="connsiteY0" fmla="*/ 329609 h 345916"/>
              <a:gd name="connsiteX1" fmla="*/ 1095154 w 2094614"/>
              <a:gd name="connsiteY1" fmla="*/ 308344 h 345916"/>
              <a:gd name="connsiteX2" fmla="*/ 2094614 w 2094614"/>
              <a:gd name="connsiteY2" fmla="*/ 0 h 3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4614" h="345916">
                <a:moveTo>
                  <a:pt x="0" y="329609"/>
                </a:moveTo>
                <a:cubicBezTo>
                  <a:pt x="373026" y="346444"/>
                  <a:pt x="746052" y="363279"/>
                  <a:pt x="1095154" y="308344"/>
                </a:cubicBezTo>
                <a:cubicBezTo>
                  <a:pt x="1444256" y="253409"/>
                  <a:pt x="1769435" y="126704"/>
                  <a:pt x="2094614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ED423457-616F-463C-9096-27B9F6ECF24F}"/>
              </a:ext>
            </a:extLst>
          </p:cNvPr>
          <p:cNvSpPr/>
          <p:nvPr/>
        </p:nvSpPr>
        <p:spPr>
          <a:xfrm>
            <a:off x="4772440" y="1945758"/>
            <a:ext cx="352453" cy="1903228"/>
          </a:xfrm>
          <a:custGeom>
            <a:avLst/>
            <a:gdLst>
              <a:gd name="connsiteX0" fmla="*/ 22844 w 352453"/>
              <a:gd name="connsiteY0" fmla="*/ 1903228 h 1903228"/>
              <a:gd name="connsiteX1" fmla="*/ 352453 w 352453"/>
              <a:gd name="connsiteY1" fmla="*/ 1286540 h 1903228"/>
              <a:gd name="connsiteX2" fmla="*/ 22844 w 352453"/>
              <a:gd name="connsiteY2" fmla="*/ 584791 h 1903228"/>
              <a:gd name="connsiteX3" fmla="*/ 54741 w 352453"/>
              <a:gd name="connsiteY3" fmla="*/ 0 h 190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53" h="1903228">
                <a:moveTo>
                  <a:pt x="22844" y="1903228"/>
                </a:moveTo>
                <a:cubicBezTo>
                  <a:pt x="187648" y="1704753"/>
                  <a:pt x="352453" y="1506279"/>
                  <a:pt x="352453" y="1286540"/>
                </a:cubicBezTo>
                <a:cubicBezTo>
                  <a:pt x="352453" y="1066801"/>
                  <a:pt x="72463" y="799214"/>
                  <a:pt x="22844" y="584791"/>
                </a:cubicBezTo>
                <a:cubicBezTo>
                  <a:pt x="-26775" y="370368"/>
                  <a:pt x="13983" y="185184"/>
                  <a:pt x="5474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4DAEAA45-5D79-46E2-9C4A-D63E59B2E0F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25822" y="2757480"/>
            <a:ext cx="1910524" cy="287079"/>
          </a:xfrm>
          <a:prstGeom prst="curvedConnector3">
            <a:avLst>
              <a:gd name="adj1" fmla="val 160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A4B5AD1-EDF3-43D3-A354-499557B8173D}"/>
              </a:ext>
            </a:extLst>
          </p:cNvPr>
          <p:cNvSpPr/>
          <p:nvPr/>
        </p:nvSpPr>
        <p:spPr>
          <a:xfrm flipV="1">
            <a:off x="3844849" y="3360244"/>
            <a:ext cx="1995420" cy="409654"/>
          </a:xfrm>
          <a:custGeom>
            <a:avLst/>
            <a:gdLst>
              <a:gd name="connsiteX0" fmla="*/ 0 w 2094614"/>
              <a:gd name="connsiteY0" fmla="*/ 329609 h 345916"/>
              <a:gd name="connsiteX1" fmla="*/ 1095154 w 2094614"/>
              <a:gd name="connsiteY1" fmla="*/ 308344 h 345916"/>
              <a:gd name="connsiteX2" fmla="*/ 2094614 w 2094614"/>
              <a:gd name="connsiteY2" fmla="*/ 0 h 3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4614" h="345916">
                <a:moveTo>
                  <a:pt x="0" y="329609"/>
                </a:moveTo>
                <a:cubicBezTo>
                  <a:pt x="373026" y="346444"/>
                  <a:pt x="746052" y="363279"/>
                  <a:pt x="1095154" y="308344"/>
                </a:cubicBezTo>
                <a:cubicBezTo>
                  <a:pt x="1444256" y="253409"/>
                  <a:pt x="1769435" y="126704"/>
                  <a:pt x="2094614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8881608-9636-4181-83A7-517BB0368A0F}"/>
              </a:ext>
            </a:extLst>
          </p:cNvPr>
          <p:cNvSpPr/>
          <p:nvPr/>
        </p:nvSpPr>
        <p:spPr>
          <a:xfrm>
            <a:off x="314413" y="2161689"/>
            <a:ext cx="1252214" cy="882561"/>
          </a:xfrm>
          <a:custGeom>
            <a:avLst/>
            <a:gdLst>
              <a:gd name="connsiteX0" fmla="*/ 461764 w 1252214"/>
              <a:gd name="connsiteY0" fmla="*/ 634674 h 882561"/>
              <a:gd name="connsiteX1" fmla="*/ 461764 w 1252214"/>
              <a:gd name="connsiteY1" fmla="*/ 772897 h 882561"/>
              <a:gd name="connsiteX2" fmla="*/ 546824 w 1252214"/>
              <a:gd name="connsiteY2" fmla="*/ 762264 h 882561"/>
              <a:gd name="connsiteX3" fmla="*/ 653150 w 1252214"/>
              <a:gd name="connsiteY3" fmla="*/ 687837 h 882561"/>
              <a:gd name="connsiteX4" fmla="*/ 631885 w 1252214"/>
              <a:gd name="connsiteY4" fmla="*/ 666571 h 882561"/>
              <a:gd name="connsiteX5" fmla="*/ 536192 w 1252214"/>
              <a:gd name="connsiteY5" fmla="*/ 730367 h 882561"/>
              <a:gd name="connsiteX6" fmla="*/ 961494 w 1252214"/>
              <a:gd name="connsiteY6" fmla="*/ 836692 h 882561"/>
              <a:gd name="connsiteX7" fmla="*/ 1078452 w 1252214"/>
              <a:gd name="connsiteY7" fmla="*/ 687837 h 882561"/>
              <a:gd name="connsiteX8" fmla="*/ 791373 w 1252214"/>
              <a:gd name="connsiteY8" fmla="*/ 634674 h 882561"/>
              <a:gd name="connsiteX9" fmla="*/ 674415 w 1252214"/>
              <a:gd name="connsiteY9" fmla="*/ 687837 h 882561"/>
              <a:gd name="connsiteX10" fmla="*/ 918964 w 1252214"/>
              <a:gd name="connsiteY10" fmla="*/ 560246 h 882561"/>
              <a:gd name="connsiteX11" fmla="*/ 546824 w 1252214"/>
              <a:gd name="connsiteY11" fmla="*/ 804795 h 882561"/>
              <a:gd name="connsiteX12" fmla="*/ 451131 w 1252214"/>
              <a:gd name="connsiteY12" fmla="*/ 666571 h 882561"/>
              <a:gd name="connsiteX13" fmla="*/ 748843 w 1252214"/>
              <a:gd name="connsiteY13" fmla="*/ 624041 h 882561"/>
              <a:gd name="connsiteX14" fmla="*/ 716945 w 1252214"/>
              <a:gd name="connsiteY14" fmla="*/ 826060 h 882561"/>
              <a:gd name="connsiteX15" fmla="*/ 589354 w 1252214"/>
              <a:gd name="connsiteY15" fmla="*/ 804795 h 882561"/>
              <a:gd name="connsiteX16" fmla="*/ 653150 w 1252214"/>
              <a:gd name="connsiteY16" fmla="*/ 772897 h 882561"/>
              <a:gd name="connsiteX17" fmla="*/ 1057187 w 1252214"/>
              <a:gd name="connsiteY17" fmla="*/ 794162 h 882561"/>
              <a:gd name="connsiteX18" fmla="*/ 706313 w 1252214"/>
              <a:gd name="connsiteY18" fmla="*/ 868590 h 882561"/>
              <a:gd name="connsiteX19" fmla="*/ 1206043 w 1252214"/>
              <a:gd name="connsiteY19" fmla="*/ 772897 h 882561"/>
              <a:gd name="connsiteX20" fmla="*/ 908331 w 1252214"/>
              <a:gd name="connsiteY20" fmla="*/ 826060 h 882561"/>
              <a:gd name="connsiteX21" fmla="*/ 1227308 w 1252214"/>
              <a:gd name="connsiteY21" fmla="*/ 719734 h 882561"/>
              <a:gd name="connsiteX22" fmla="*/ 1184778 w 1252214"/>
              <a:gd name="connsiteY22" fmla="*/ 592144 h 882561"/>
              <a:gd name="connsiteX23" fmla="*/ 897699 w 1252214"/>
              <a:gd name="connsiteY23" fmla="*/ 677204 h 882561"/>
              <a:gd name="connsiteX24" fmla="*/ 844536 w 1252214"/>
              <a:gd name="connsiteY24" fmla="*/ 687837 h 882561"/>
              <a:gd name="connsiteX25" fmla="*/ 812638 w 1252214"/>
              <a:gd name="connsiteY25" fmla="*/ 113678 h 882561"/>
              <a:gd name="connsiteX26" fmla="*/ 770108 w 1252214"/>
              <a:gd name="connsiteY26" fmla="*/ 262534 h 882561"/>
              <a:gd name="connsiteX27" fmla="*/ 1004024 w 1252214"/>
              <a:gd name="connsiteY27" fmla="*/ 294432 h 882561"/>
              <a:gd name="connsiteX28" fmla="*/ 1078452 w 1252214"/>
              <a:gd name="connsiteY28" fmla="*/ 273167 h 882561"/>
              <a:gd name="connsiteX29" fmla="*/ 685047 w 1252214"/>
              <a:gd name="connsiteY29" fmla="*/ 262534 h 882561"/>
              <a:gd name="connsiteX30" fmla="*/ 25829 w 1252214"/>
              <a:gd name="connsiteY30" fmla="*/ 17985 h 882561"/>
              <a:gd name="connsiteX31" fmla="*/ 461764 w 1252214"/>
              <a:gd name="connsiteY31" fmla="*/ 145576 h 882561"/>
              <a:gd name="connsiteX32" fmla="*/ 631885 w 1252214"/>
              <a:gd name="connsiteY32" fmla="*/ 475185 h 882561"/>
              <a:gd name="connsiteX33" fmla="*/ 536192 w 1252214"/>
              <a:gd name="connsiteY33" fmla="*/ 485818 h 882561"/>
              <a:gd name="connsiteX34" fmla="*/ 759475 w 1252214"/>
              <a:gd name="connsiteY34" fmla="*/ 549613 h 882561"/>
              <a:gd name="connsiteX35" fmla="*/ 663782 w 1252214"/>
              <a:gd name="connsiteY35" fmla="*/ 624041 h 882561"/>
              <a:gd name="connsiteX36" fmla="*/ 897699 w 1252214"/>
              <a:gd name="connsiteY36" fmla="*/ 581511 h 882561"/>
              <a:gd name="connsiteX37" fmla="*/ 918964 w 1252214"/>
              <a:gd name="connsiteY37" fmla="*/ 677204 h 882561"/>
              <a:gd name="connsiteX38" fmla="*/ 1025289 w 1252214"/>
              <a:gd name="connsiteY38" fmla="*/ 772897 h 882561"/>
              <a:gd name="connsiteX39" fmla="*/ 621252 w 1252214"/>
              <a:gd name="connsiteY39" fmla="*/ 709102 h 882561"/>
              <a:gd name="connsiteX40" fmla="*/ 312908 w 1252214"/>
              <a:gd name="connsiteY40" fmla="*/ 602776 h 882561"/>
              <a:gd name="connsiteX41" fmla="*/ 504294 w 1252214"/>
              <a:gd name="connsiteY41" fmla="*/ 570878 h 882561"/>
              <a:gd name="connsiteX42" fmla="*/ 472396 w 1252214"/>
              <a:gd name="connsiteY42" fmla="*/ 645306 h 882561"/>
              <a:gd name="connsiteX43" fmla="*/ 748843 w 1252214"/>
              <a:gd name="connsiteY43" fmla="*/ 815427 h 882561"/>
              <a:gd name="connsiteX44" fmla="*/ 770108 w 1252214"/>
              <a:gd name="connsiteY44" fmla="*/ 740999 h 882561"/>
              <a:gd name="connsiteX45" fmla="*/ 674415 w 1252214"/>
              <a:gd name="connsiteY45" fmla="*/ 687837 h 882561"/>
              <a:gd name="connsiteX46" fmla="*/ 653150 w 1252214"/>
              <a:gd name="connsiteY46" fmla="*/ 730367 h 882561"/>
              <a:gd name="connsiteX47" fmla="*/ 716945 w 1252214"/>
              <a:gd name="connsiteY47" fmla="*/ 645306 h 88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52214" h="882561">
                <a:moveTo>
                  <a:pt x="461764" y="634674"/>
                </a:moveTo>
                <a:cubicBezTo>
                  <a:pt x="447083" y="671376"/>
                  <a:pt x="409167" y="736079"/>
                  <a:pt x="461764" y="772897"/>
                </a:cubicBezTo>
                <a:cubicBezTo>
                  <a:pt x="485173" y="789283"/>
                  <a:pt x="518471" y="765808"/>
                  <a:pt x="546824" y="762264"/>
                </a:cubicBezTo>
                <a:cubicBezTo>
                  <a:pt x="582266" y="737455"/>
                  <a:pt x="624408" y="720172"/>
                  <a:pt x="653150" y="687837"/>
                </a:cubicBezTo>
                <a:cubicBezTo>
                  <a:pt x="659810" y="680345"/>
                  <a:pt x="641306" y="663145"/>
                  <a:pt x="631885" y="666571"/>
                </a:cubicBezTo>
                <a:cubicBezTo>
                  <a:pt x="595857" y="679672"/>
                  <a:pt x="568090" y="709102"/>
                  <a:pt x="536192" y="730367"/>
                </a:cubicBezTo>
                <a:cubicBezTo>
                  <a:pt x="482561" y="891249"/>
                  <a:pt x="466876" y="903274"/>
                  <a:pt x="961494" y="836692"/>
                </a:cubicBezTo>
                <a:cubicBezTo>
                  <a:pt x="1024032" y="828274"/>
                  <a:pt x="1039466" y="737455"/>
                  <a:pt x="1078452" y="687837"/>
                </a:cubicBezTo>
                <a:cubicBezTo>
                  <a:pt x="982759" y="670116"/>
                  <a:pt x="888693" y="634674"/>
                  <a:pt x="791373" y="634674"/>
                </a:cubicBezTo>
                <a:cubicBezTo>
                  <a:pt x="748548" y="634674"/>
                  <a:pt x="637424" y="709415"/>
                  <a:pt x="674415" y="687837"/>
                </a:cubicBezTo>
                <a:cubicBezTo>
                  <a:pt x="753835" y="641509"/>
                  <a:pt x="986741" y="498117"/>
                  <a:pt x="918964" y="560246"/>
                </a:cubicBezTo>
                <a:cubicBezTo>
                  <a:pt x="809545" y="660546"/>
                  <a:pt x="670871" y="723279"/>
                  <a:pt x="546824" y="804795"/>
                </a:cubicBezTo>
                <a:cubicBezTo>
                  <a:pt x="514926" y="758720"/>
                  <a:pt x="431980" y="719236"/>
                  <a:pt x="451131" y="666571"/>
                </a:cubicBezTo>
                <a:cubicBezTo>
                  <a:pt x="518253" y="481986"/>
                  <a:pt x="664976" y="585920"/>
                  <a:pt x="748843" y="624041"/>
                </a:cubicBezTo>
                <a:cubicBezTo>
                  <a:pt x="738210" y="691381"/>
                  <a:pt x="762050" y="774941"/>
                  <a:pt x="716945" y="826060"/>
                </a:cubicBezTo>
                <a:cubicBezTo>
                  <a:pt x="688418" y="858391"/>
                  <a:pt x="622477" y="832398"/>
                  <a:pt x="589354" y="804795"/>
                </a:cubicBezTo>
                <a:cubicBezTo>
                  <a:pt x="571089" y="789574"/>
                  <a:pt x="631885" y="783530"/>
                  <a:pt x="653150" y="772897"/>
                </a:cubicBezTo>
                <a:cubicBezTo>
                  <a:pt x="787829" y="779985"/>
                  <a:pt x="991690" y="676269"/>
                  <a:pt x="1057187" y="794162"/>
                </a:cubicBezTo>
                <a:cubicBezTo>
                  <a:pt x="1115251" y="898676"/>
                  <a:pt x="588886" y="891076"/>
                  <a:pt x="706313" y="868590"/>
                </a:cubicBezTo>
                <a:lnTo>
                  <a:pt x="1206043" y="772897"/>
                </a:lnTo>
                <a:cubicBezTo>
                  <a:pt x="1380797" y="641829"/>
                  <a:pt x="1010456" y="928185"/>
                  <a:pt x="908331" y="826060"/>
                </a:cubicBezTo>
                <a:cubicBezTo>
                  <a:pt x="829081" y="746810"/>
                  <a:pt x="1227308" y="719734"/>
                  <a:pt x="1227308" y="719734"/>
                </a:cubicBezTo>
                <a:cubicBezTo>
                  <a:pt x="1213131" y="677204"/>
                  <a:pt x="1229240" y="597881"/>
                  <a:pt x="1184778" y="592144"/>
                </a:cubicBezTo>
                <a:cubicBezTo>
                  <a:pt x="1085793" y="579372"/>
                  <a:pt x="993776" y="650182"/>
                  <a:pt x="897699" y="677204"/>
                </a:cubicBezTo>
                <a:cubicBezTo>
                  <a:pt x="880302" y="682097"/>
                  <a:pt x="862257" y="684293"/>
                  <a:pt x="844536" y="687837"/>
                </a:cubicBezTo>
                <a:cubicBezTo>
                  <a:pt x="833903" y="496451"/>
                  <a:pt x="845680" y="302490"/>
                  <a:pt x="812638" y="113678"/>
                </a:cubicBezTo>
                <a:cubicBezTo>
                  <a:pt x="803742" y="62846"/>
                  <a:pt x="732591" y="227101"/>
                  <a:pt x="770108" y="262534"/>
                </a:cubicBezTo>
                <a:cubicBezTo>
                  <a:pt x="827319" y="316567"/>
                  <a:pt x="926052" y="283799"/>
                  <a:pt x="1004024" y="294432"/>
                </a:cubicBezTo>
                <a:cubicBezTo>
                  <a:pt x="1028833" y="287344"/>
                  <a:pt x="1104126" y="275734"/>
                  <a:pt x="1078452" y="273167"/>
                </a:cubicBezTo>
                <a:cubicBezTo>
                  <a:pt x="947920" y="260114"/>
                  <a:pt x="812537" y="293441"/>
                  <a:pt x="685047" y="262534"/>
                </a:cubicBezTo>
                <a:cubicBezTo>
                  <a:pt x="457272" y="207316"/>
                  <a:pt x="233443" y="126735"/>
                  <a:pt x="25829" y="17985"/>
                </a:cubicBezTo>
                <a:cubicBezTo>
                  <a:pt x="-108293" y="-52269"/>
                  <a:pt x="316452" y="103046"/>
                  <a:pt x="461764" y="145576"/>
                </a:cubicBezTo>
                <a:cubicBezTo>
                  <a:pt x="518471" y="255446"/>
                  <a:pt x="585433" y="360602"/>
                  <a:pt x="631885" y="475185"/>
                </a:cubicBezTo>
                <a:cubicBezTo>
                  <a:pt x="688183" y="614053"/>
                  <a:pt x="527204" y="485127"/>
                  <a:pt x="536192" y="485818"/>
                </a:cubicBezTo>
                <a:cubicBezTo>
                  <a:pt x="613370" y="491754"/>
                  <a:pt x="685047" y="528348"/>
                  <a:pt x="759475" y="549613"/>
                </a:cubicBezTo>
                <a:cubicBezTo>
                  <a:pt x="727577" y="574422"/>
                  <a:pt x="698687" y="603680"/>
                  <a:pt x="663782" y="624041"/>
                </a:cubicBezTo>
                <a:cubicBezTo>
                  <a:pt x="495937" y="721951"/>
                  <a:pt x="178451" y="795341"/>
                  <a:pt x="897699" y="581511"/>
                </a:cubicBezTo>
                <a:cubicBezTo>
                  <a:pt x="904787" y="613409"/>
                  <a:pt x="918964" y="644528"/>
                  <a:pt x="918964" y="677204"/>
                </a:cubicBezTo>
                <a:cubicBezTo>
                  <a:pt x="918964" y="822909"/>
                  <a:pt x="826688" y="789448"/>
                  <a:pt x="1025289" y="772897"/>
                </a:cubicBezTo>
                <a:cubicBezTo>
                  <a:pt x="890610" y="751632"/>
                  <a:pt x="753870" y="740772"/>
                  <a:pt x="621252" y="709102"/>
                </a:cubicBezTo>
                <a:cubicBezTo>
                  <a:pt x="515505" y="683849"/>
                  <a:pt x="312908" y="602776"/>
                  <a:pt x="312908" y="602776"/>
                </a:cubicBezTo>
                <a:cubicBezTo>
                  <a:pt x="376703" y="592143"/>
                  <a:pt x="440960" y="583982"/>
                  <a:pt x="504294" y="570878"/>
                </a:cubicBezTo>
                <a:cubicBezTo>
                  <a:pt x="657274" y="539227"/>
                  <a:pt x="688548" y="490913"/>
                  <a:pt x="472396" y="645306"/>
                </a:cubicBezTo>
                <a:cubicBezTo>
                  <a:pt x="521197" y="767310"/>
                  <a:pt x="511680" y="778941"/>
                  <a:pt x="748843" y="815427"/>
                </a:cubicBezTo>
                <a:cubicBezTo>
                  <a:pt x="774345" y="819350"/>
                  <a:pt x="763020" y="765808"/>
                  <a:pt x="770108" y="740999"/>
                </a:cubicBezTo>
                <a:cubicBezTo>
                  <a:pt x="738210" y="723278"/>
                  <a:pt x="710755" y="691140"/>
                  <a:pt x="674415" y="687837"/>
                </a:cubicBezTo>
                <a:cubicBezTo>
                  <a:pt x="658630" y="686402"/>
                  <a:pt x="641942" y="741575"/>
                  <a:pt x="653150" y="730367"/>
                </a:cubicBezTo>
                <a:cubicBezTo>
                  <a:pt x="678211" y="705305"/>
                  <a:pt x="716945" y="645306"/>
                  <a:pt x="716945" y="64530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3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c 33" descr="Arrow: Rotate right with solid fill">
            <a:extLst>
              <a:ext uri="{FF2B5EF4-FFF2-40B4-BE49-F238E27FC236}">
                <a16:creationId xmlns:a16="http://schemas.microsoft.com/office/drawing/2014/main" id="{0C011A9F-7BB6-438F-A4A2-9150B93E6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44154">
            <a:off x="2371761" y="412110"/>
            <a:ext cx="2064155" cy="206415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96724BF-0396-40CB-976C-3F3B672B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 Airspace Research Roadmap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2E4C2-7402-4443-B137-2BD4A3AC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704BAB-4CB4-48CA-9FB8-6F631A56D0FA}"/>
              </a:ext>
            </a:extLst>
          </p:cNvPr>
          <p:cNvGraphicFramePr>
            <a:graphicFrameLocks noGrp="1"/>
          </p:cNvGraphicFramePr>
          <p:nvPr/>
        </p:nvGraphicFramePr>
        <p:xfrm>
          <a:off x="554018" y="4029298"/>
          <a:ext cx="112545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76">
                  <a:extLst>
                    <a:ext uri="{9D8B030D-6E8A-4147-A177-3AD203B41FA5}">
                      <a16:colId xmlns:a16="http://schemas.microsoft.com/office/drawing/2014/main" val="3415660464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1678821463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923082108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395578998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3313563567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941580767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99112999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459417571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434962530"/>
                    </a:ext>
                  </a:extLst>
                </a:gridCol>
                <a:gridCol w="2813632">
                  <a:extLst>
                    <a:ext uri="{9D8B030D-6E8A-4147-A177-3AD203B41FA5}">
                      <a16:colId xmlns:a16="http://schemas.microsoft.com/office/drawing/2014/main" val="1900576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Oct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Jan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Oct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Jan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Oct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Jan 2023+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812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06ACCD-24BE-47E1-B8AF-5B9750F905C6}"/>
              </a:ext>
            </a:extLst>
          </p:cNvPr>
          <p:cNvSpPr txBox="1"/>
          <p:nvPr/>
        </p:nvSpPr>
        <p:spPr>
          <a:xfrm>
            <a:off x="554020" y="4463536"/>
            <a:ext cx="8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A25678-598F-4AB9-8FF3-5336EE00E26B}"/>
              </a:ext>
            </a:extLst>
          </p:cNvPr>
          <p:cNvSpPr txBox="1"/>
          <p:nvPr/>
        </p:nvSpPr>
        <p:spPr>
          <a:xfrm>
            <a:off x="4204042" y="4400138"/>
            <a:ext cx="13386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V1.0</a:t>
            </a:r>
          </a:p>
          <a:p>
            <a:r>
              <a:rPr lang="en-US" sz="1400"/>
              <a:t>NASA Technical Memo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DA8EC8-FD02-4702-A97A-D1B6896D0C92}"/>
              </a:ext>
            </a:extLst>
          </p:cNvPr>
          <p:cNvSpPr txBox="1"/>
          <p:nvPr/>
        </p:nvSpPr>
        <p:spPr>
          <a:xfrm>
            <a:off x="6158542" y="4355814"/>
            <a:ext cx="12634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V1.1</a:t>
            </a:r>
          </a:p>
          <a:p>
            <a:r>
              <a:rPr lang="en-US" sz="1400"/>
              <a:t>NASA-FAA review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F8CC488F-5A52-45C3-BF3F-FEC7D9542B54}"/>
              </a:ext>
            </a:extLst>
          </p:cNvPr>
          <p:cNvSpPr/>
          <p:nvPr/>
        </p:nvSpPr>
        <p:spPr>
          <a:xfrm rot="5400000">
            <a:off x="5566229" y="4199478"/>
            <a:ext cx="365127" cy="29101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5F79AF3-337F-4BFA-8E7C-29A8274C4AF5}"/>
              </a:ext>
            </a:extLst>
          </p:cNvPr>
          <p:cNvSpPr/>
          <p:nvPr/>
        </p:nvSpPr>
        <p:spPr>
          <a:xfrm rot="5400000">
            <a:off x="2232189" y="3791519"/>
            <a:ext cx="351542" cy="37396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69B9F1-4137-4F68-BECB-85C6F3D6A359}"/>
              </a:ext>
            </a:extLst>
          </p:cNvPr>
          <p:cNvSpPr txBox="1"/>
          <p:nvPr/>
        </p:nvSpPr>
        <p:spPr>
          <a:xfrm>
            <a:off x="4932710" y="5998899"/>
            <a:ext cx="163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FAA-Informed</a:t>
            </a:r>
          </a:p>
        </p:txBody>
      </p:sp>
      <p:pic>
        <p:nvPicPr>
          <p:cNvPr id="8" name="Graphic 7" descr="Group outline">
            <a:extLst>
              <a:ext uri="{FF2B5EF4-FFF2-40B4-BE49-F238E27FC236}">
                <a16:creationId xmlns:a16="http://schemas.microsoft.com/office/drawing/2014/main" id="{66DC8853-E264-4B94-8C79-5EDA46D1D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2957" y="2513637"/>
            <a:ext cx="914400" cy="914400"/>
          </a:xfrm>
          <a:prstGeom prst="rect">
            <a:avLst/>
          </a:prstGeom>
        </p:spPr>
      </p:pic>
      <p:pic>
        <p:nvPicPr>
          <p:cNvPr id="11" name="Graphic 10" descr="Meeting with solid fill">
            <a:extLst>
              <a:ext uri="{FF2B5EF4-FFF2-40B4-BE49-F238E27FC236}">
                <a16:creationId xmlns:a16="http://schemas.microsoft.com/office/drawing/2014/main" id="{5C3CB568-7B76-44A5-86AE-91F0D3B1F9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14581" y="3157130"/>
            <a:ext cx="914400" cy="914400"/>
          </a:xfrm>
          <a:prstGeom prst="rect">
            <a:avLst/>
          </a:prstGeom>
        </p:spPr>
      </p:pic>
      <p:pic>
        <p:nvPicPr>
          <p:cNvPr id="15" name="Graphic 14" descr="Cycle with people outline">
            <a:extLst>
              <a:ext uri="{FF2B5EF4-FFF2-40B4-BE49-F238E27FC236}">
                <a16:creationId xmlns:a16="http://schemas.microsoft.com/office/drawing/2014/main" id="{511205B4-B057-4675-85F2-68B960023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14581" y="1654334"/>
            <a:ext cx="914400" cy="914400"/>
          </a:xfrm>
          <a:prstGeom prst="rect">
            <a:avLst/>
          </a:pr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450D14A-E4F5-4628-940C-62A1FFFD2F35}"/>
              </a:ext>
            </a:extLst>
          </p:cNvPr>
          <p:cNvSpPr/>
          <p:nvPr/>
        </p:nvSpPr>
        <p:spPr>
          <a:xfrm>
            <a:off x="1073888" y="2073349"/>
            <a:ext cx="1020898" cy="1380858"/>
          </a:xfrm>
          <a:custGeom>
            <a:avLst/>
            <a:gdLst>
              <a:gd name="connsiteX0" fmla="*/ 0 w 1020898"/>
              <a:gd name="connsiteY0" fmla="*/ 0 h 1380858"/>
              <a:gd name="connsiteX1" fmla="*/ 159489 w 1020898"/>
              <a:gd name="connsiteY1" fmla="*/ 42530 h 1380858"/>
              <a:gd name="connsiteX2" fmla="*/ 393405 w 1020898"/>
              <a:gd name="connsiteY2" fmla="*/ 308344 h 1380858"/>
              <a:gd name="connsiteX3" fmla="*/ 723014 w 1020898"/>
              <a:gd name="connsiteY3" fmla="*/ 1020725 h 1380858"/>
              <a:gd name="connsiteX4" fmla="*/ 850605 w 1020898"/>
              <a:gd name="connsiteY4" fmla="*/ 1265274 h 1380858"/>
              <a:gd name="connsiteX5" fmla="*/ 956931 w 1020898"/>
              <a:gd name="connsiteY5" fmla="*/ 1350335 h 1380858"/>
              <a:gd name="connsiteX6" fmla="*/ 1020726 w 1020898"/>
              <a:gd name="connsiteY6" fmla="*/ 1350335 h 138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898" h="1380858">
                <a:moveTo>
                  <a:pt x="0" y="0"/>
                </a:moveTo>
                <a:cubicBezTo>
                  <a:pt x="53163" y="14177"/>
                  <a:pt x="111392" y="15810"/>
                  <a:pt x="159489" y="42530"/>
                </a:cubicBezTo>
                <a:cubicBezTo>
                  <a:pt x="258244" y="97394"/>
                  <a:pt x="331526" y="221713"/>
                  <a:pt x="393405" y="308344"/>
                </a:cubicBezTo>
                <a:cubicBezTo>
                  <a:pt x="648181" y="1038703"/>
                  <a:pt x="424335" y="519372"/>
                  <a:pt x="723014" y="1020725"/>
                </a:cubicBezTo>
                <a:cubicBezTo>
                  <a:pt x="770072" y="1099714"/>
                  <a:pt x="797393" y="1190293"/>
                  <a:pt x="850605" y="1265274"/>
                </a:cubicBezTo>
                <a:cubicBezTo>
                  <a:pt x="876873" y="1302288"/>
                  <a:pt x="918442" y="1326279"/>
                  <a:pt x="956931" y="1350335"/>
                </a:cubicBezTo>
                <a:cubicBezTo>
                  <a:pt x="1027451" y="1394410"/>
                  <a:pt x="1020726" y="1387511"/>
                  <a:pt x="1020726" y="135033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F34B090-F7EB-45AB-A1FE-817E9CEB630E}"/>
              </a:ext>
            </a:extLst>
          </p:cNvPr>
          <p:cNvSpPr/>
          <p:nvPr/>
        </p:nvSpPr>
        <p:spPr>
          <a:xfrm>
            <a:off x="1094605" y="2062716"/>
            <a:ext cx="1108107" cy="1360968"/>
          </a:xfrm>
          <a:custGeom>
            <a:avLst/>
            <a:gdLst>
              <a:gd name="connsiteX0" fmla="*/ 936214 w 1108107"/>
              <a:gd name="connsiteY0" fmla="*/ 42531 h 1360968"/>
              <a:gd name="connsiteX1" fmla="*/ 712930 w 1108107"/>
              <a:gd name="connsiteY1" fmla="*/ 85061 h 1360968"/>
              <a:gd name="connsiteX2" fmla="*/ 255730 w 1108107"/>
              <a:gd name="connsiteY2" fmla="*/ 127591 h 1360968"/>
              <a:gd name="connsiteX3" fmla="*/ 213200 w 1108107"/>
              <a:gd name="connsiteY3" fmla="*/ 414670 h 1360968"/>
              <a:gd name="connsiteX4" fmla="*/ 404586 w 1108107"/>
              <a:gd name="connsiteY4" fmla="*/ 531628 h 1360968"/>
              <a:gd name="connsiteX5" fmla="*/ 670400 w 1108107"/>
              <a:gd name="connsiteY5" fmla="*/ 563526 h 1360968"/>
              <a:gd name="connsiteX6" fmla="*/ 904316 w 1108107"/>
              <a:gd name="connsiteY6" fmla="*/ 606056 h 1360968"/>
              <a:gd name="connsiteX7" fmla="*/ 1106335 w 1108107"/>
              <a:gd name="connsiteY7" fmla="*/ 786810 h 1360968"/>
              <a:gd name="connsiteX8" fmla="*/ 914948 w 1108107"/>
              <a:gd name="connsiteY8" fmla="*/ 1201479 h 1360968"/>
              <a:gd name="connsiteX9" fmla="*/ 755460 w 1108107"/>
              <a:gd name="connsiteY9" fmla="*/ 1297172 h 1360968"/>
              <a:gd name="connsiteX10" fmla="*/ 542809 w 1108107"/>
              <a:gd name="connsiteY10" fmla="*/ 1360968 h 1360968"/>
              <a:gd name="connsiteX11" fmla="*/ 96242 w 1108107"/>
              <a:gd name="connsiteY11" fmla="*/ 1244010 h 1360968"/>
              <a:gd name="connsiteX12" fmla="*/ 32446 w 1108107"/>
              <a:gd name="connsiteY12" fmla="*/ 1169582 h 1360968"/>
              <a:gd name="connsiteX13" fmla="*/ 548 w 1108107"/>
              <a:gd name="connsiteY13" fmla="*/ 595424 h 1360968"/>
              <a:gd name="connsiteX14" fmla="*/ 64344 w 1108107"/>
              <a:gd name="connsiteY14" fmla="*/ 308344 h 1360968"/>
              <a:gd name="connsiteX15" fmla="*/ 202567 w 1108107"/>
              <a:gd name="connsiteY15" fmla="*/ 85061 h 1360968"/>
              <a:gd name="connsiteX16" fmla="*/ 245097 w 1108107"/>
              <a:gd name="connsiteY16" fmla="*/ 53163 h 1360968"/>
              <a:gd name="connsiteX17" fmla="*/ 510911 w 1108107"/>
              <a:gd name="connsiteY17" fmla="*/ 0 h 1360968"/>
              <a:gd name="connsiteX18" fmla="*/ 606604 w 1108107"/>
              <a:gd name="connsiteY18" fmla="*/ 180754 h 1360968"/>
              <a:gd name="connsiteX19" fmla="*/ 649135 w 1108107"/>
              <a:gd name="connsiteY19" fmla="*/ 425303 h 1360968"/>
              <a:gd name="connsiteX20" fmla="*/ 691665 w 1108107"/>
              <a:gd name="connsiteY20" fmla="*/ 637954 h 1360968"/>
              <a:gd name="connsiteX21" fmla="*/ 691665 w 1108107"/>
              <a:gd name="connsiteY21" fmla="*/ 1031358 h 1360968"/>
              <a:gd name="connsiteX22" fmla="*/ 606604 w 1108107"/>
              <a:gd name="connsiteY22" fmla="*/ 1063256 h 1360968"/>
              <a:gd name="connsiteX23" fmla="*/ 489646 w 1108107"/>
              <a:gd name="connsiteY23" fmla="*/ 1052624 h 1360968"/>
              <a:gd name="connsiteX24" fmla="*/ 372688 w 1108107"/>
              <a:gd name="connsiteY24" fmla="*/ 1041991 h 136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08107" h="1360968">
                <a:moveTo>
                  <a:pt x="936214" y="42531"/>
                </a:moveTo>
                <a:cubicBezTo>
                  <a:pt x="834923" y="83047"/>
                  <a:pt x="887219" y="67337"/>
                  <a:pt x="712930" y="85061"/>
                </a:cubicBezTo>
                <a:lnTo>
                  <a:pt x="255730" y="127591"/>
                </a:lnTo>
                <a:cubicBezTo>
                  <a:pt x="225877" y="207198"/>
                  <a:pt x="168143" y="335157"/>
                  <a:pt x="213200" y="414670"/>
                </a:cubicBezTo>
                <a:cubicBezTo>
                  <a:pt x="250060" y="479717"/>
                  <a:pt x="333494" y="508482"/>
                  <a:pt x="404586" y="531628"/>
                </a:cubicBezTo>
                <a:cubicBezTo>
                  <a:pt x="489442" y="559256"/>
                  <a:pt x="582133" y="550380"/>
                  <a:pt x="670400" y="563526"/>
                </a:cubicBezTo>
                <a:cubicBezTo>
                  <a:pt x="748786" y="575200"/>
                  <a:pt x="826344" y="591879"/>
                  <a:pt x="904316" y="606056"/>
                </a:cubicBezTo>
                <a:cubicBezTo>
                  <a:pt x="928826" y="623882"/>
                  <a:pt x="1101650" y="736835"/>
                  <a:pt x="1106335" y="786810"/>
                </a:cubicBezTo>
                <a:cubicBezTo>
                  <a:pt x="1121993" y="953830"/>
                  <a:pt x="1031903" y="1097055"/>
                  <a:pt x="914948" y="1201479"/>
                </a:cubicBezTo>
                <a:cubicBezTo>
                  <a:pt x="868701" y="1242771"/>
                  <a:pt x="812445" y="1272750"/>
                  <a:pt x="755460" y="1297172"/>
                </a:cubicBezTo>
                <a:cubicBezTo>
                  <a:pt x="687439" y="1326324"/>
                  <a:pt x="613693" y="1339703"/>
                  <a:pt x="542809" y="1360968"/>
                </a:cubicBezTo>
                <a:cubicBezTo>
                  <a:pt x="182078" y="1319741"/>
                  <a:pt x="245953" y="1405236"/>
                  <a:pt x="96242" y="1244010"/>
                </a:cubicBezTo>
                <a:cubicBezTo>
                  <a:pt x="74008" y="1220065"/>
                  <a:pt x="53711" y="1194391"/>
                  <a:pt x="32446" y="1169582"/>
                </a:cubicBezTo>
                <a:cubicBezTo>
                  <a:pt x="31116" y="1149630"/>
                  <a:pt x="-4833" y="650313"/>
                  <a:pt x="548" y="595424"/>
                </a:cubicBezTo>
                <a:cubicBezTo>
                  <a:pt x="10113" y="497864"/>
                  <a:pt x="33345" y="401341"/>
                  <a:pt x="64344" y="308344"/>
                </a:cubicBezTo>
                <a:cubicBezTo>
                  <a:pt x="87291" y="239503"/>
                  <a:pt x="145353" y="142275"/>
                  <a:pt x="202567" y="85061"/>
                </a:cubicBezTo>
                <a:cubicBezTo>
                  <a:pt x="215098" y="72530"/>
                  <a:pt x="228014" y="57876"/>
                  <a:pt x="245097" y="53163"/>
                </a:cubicBezTo>
                <a:cubicBezTo>
                  <a:pt x="332203" y="29134"/>
                  <a:pt x="422306" y="17721"/>
                  <a:pt x="510911" y="0"/>
                </a:cubicBezTo>
                <a:cubicBezTo>
                  <a:pt x="542809" y="60251"/>
                  <a:pt x="585532" y="115918"/>
                  <a:pt x="606604" y="180754"/>
                </a:cubicBezTo>
                <a:cubicBezTo>
                  <a:pt x="632178" y="259442"/>
                  <a:pt x="633754" y="344005"/>
                  <a:pt x="649135" y="425303"/>
                </a:cubicBezTo>
                <a:cubicBezTo>
                  <a:pt x="717111" y="784604"/>
                  <a:pt x="659280" y="443652"/>
                  <a:pt x="691665" y="637954"/>
                </a:cubicBezTo>
                <a:cubicBezTo>
                  <a:pt x="695223" y="716234"/>
                  <a:pt x="713969" y="936565"/>
                  <a:pt x="691665" y="1031358"/>
                </a:cubicBezTo>
                <a:cubicBezTo>
                  <a:pt x="686257" y="1054344"/>
                  <a:pt x="613572" y="1061862"/>
                  <a:pt x="606604" y="1063256"/>
                </a:cubicBezTo>
                <a:lnTo>
                  <a:pt x="489646" y="1052624"/>
                </a:lnTo>
                <a:cubicBezTo>
                  <a:pt x="374296" y="1041638"/>
                  <a:pt x="419487" y="1041991"/>
                  <a:pt x="372688" y="104199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431B2CC-3438-4F30-A5A1-631D0E629628}"/>
              </a:ext>
            </a:extLst>
          </p:cNvPr>
          <p:cNvSpPr/>
          <p:nvPr/>
        </p:nvSpPr>
        <p:spPr>
          <a:xfrm>
            <a:off x="1063256" y="1733107"/>
            <a:ext cx="1148316" cy="2105246"/>
          </a:xfrm>
          <a:custGeom>
            <a:avLst/>
            <a:gdLst>
              <a:gd name="connsiteX0" fmla="*/ 0 w 1148316"/>
              <a:gd name="connsiteY0" fmla="*/ 2105246 h 2105246"/>
              <a:gd name="connsiteX1" fmla="*/ 255181 w 1148316"/>
              <a:gd name="connsiteY1" fmla="*/ 1499191 h 2105246"/>
              <a:gd name="connsiteX2" fmla="*/ 701749 w 1148316"/>
              <a:gd name="connsiteY2" fmla="*/ 1169581 h 2105246"/>
              <a:gd name="connsiteX3" fmla="*/ 818707 w 1148316"/>
              <a:gd name="connsiteY3" fmla="*/ 999460 h 2105246"/>
              <a:gd name="connsiteX4" fmla="*/ 946297 w 1148316"/>
              <a:gd name="connsiteY4" fmla="*/ 595423 h 2105246"/>
              <a:gd name="connsiteX5" fmla="*/ 1031358 w 1148316"/>
              <a:gd name="connsiteY5" fmla="*/ 404037 h 2105246"/>
              <a:gd name="connsiteX6" fmla="*/ 1095153 w 1148316"/>
              <a:gd name="connsiteY6" fmla="*/ 233916 h 2105246"/>
              <a:gd name="connsiteX7" fmla="*/ 1148316 w 1148316"/>
              <a:gd name="connsiteY7" fmla="*/ 0 h 2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316" h="2105246">
                <a:moveTo>
                  <a:pt x="0" y="2105246"/>
                </a:moveTo>
                <a:cubicBezTo>
                  <a:pt x="65019" y="1890682"/>
                  <a:pt x="101042" y="1674159"/>
                  <a:pt x="255181" y="1499191"/>
                </a:cubicBezTo>
                <a:cubicBezTo>
                  <a:pt x="322565" y="1422701"/>
                  <a:pt x="604601" y="1236051"/>
                  <a:pt x="701749" y="1169581"/>
                </a:cubicBezTo>
                <a:cubicBezTo>
                  <a:pt x="740735" y="1112874"/>
                  <a:pt x="791741" y="1062772"/>
                  <a:pt x="818707" y="999460"/>
                </a:cubicBezTo>
                <a:cubicBezTo>
                  <a:pt x="874051" y="869521"/>
                  <a:pt x="888936" y="724485"/>
                  <a:pt x="946297" y="595423"/>
                </a:cubicBezTo>
                <a:cubicBezTo>
                  <a:pt x="974651" y="531628"/>
                  <a:pt x="1005430" y="468856"/>
                  <a:pt x="1031358" y="404037"/>
                </a:cubicBezTo>
                <a:cubicBezTo>
                  <a:pt x="1126445" y="166319"/>
                  <a:pt x="1037029" y="350163"/>
                  <a:pt x="1095153" y="233916"/>
                </a:cubicBezTo>
                <a:lnTo>
                  <a:pt x="1148316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917D05C-529D-4122-B293-F0C2A605A137}"/>
              </a:ext>
            </a:extLst>
          </p:cNvPr>
          <p:cNvSpPr/>
          <p:nvPr/>
        </p:nvSpPr>
        <p:spPr>
          <a:xfrm>
            <a:off x="998920" y="1509823"/>
            <a:ext cx="915968" cy="2147777"/>
          </a:xfrm>
          <a:custGeom>
            <a:avLst/>
            <a:gdLst>
              <a:gd name="connsiteX0" fmla="*/ 840513 w 915968"/>
              <a:gd name="connsiteY0" fmla="*/ 2147777 h 2147777"/>
              <a:gd name="connsiteX1" fmla="*/ 11173 w 915968"/>
              <a:gd name="connsiteY1" fmla="*/ 1350335 h 2147777"/>
              <a:gd name="connsiteX2" fmla="*/ 32438 w 915968"/>
              <a:gd name="connsiteY2" fmla="*/ 1095154 h 2147777"/>
              <a:gd name="connsiteX3" fmla="*/ 393945 w 915968"/>
              <a:gd name="connsiteY3" fmla="*/ 744279 h 2147777"/>
              <a:gd name="connsiteX4" fmla="*/ 776717 w 915968"/>
              <a:gd name="connsiteY4" fmla="*/ 765544 h 2147777"/>
              <a:gd name="connsiteX5" fmla="*/ 872410 w 915968"/>
              <a:gd name="connsiteY5" fmla="*/ 637954 h 2147777"/>
              <a:gd name="connsiteX6" fmla="*/ 914940 w 915968"/>
              <a:gd name="connsiteY6" fmla="*/ 0 h 214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968" h="2147777">
                <a:moveTo>
                  <a:pt x="840513" y="2147777"/>
                </a:moveTo>
                <a:cubicBezTo>
                  <a:pt x="584147" y="1952633"/>
                  <a:pt x="86148" y="1750203"/>
                  <a:pt x="11173" y="1350335"/>
                </a:cubicBezTo>
                <a:cubicBezTo>
                  <a:pt x="-4557" y="1266442"/>
                  <a:pt x="-8640" y="1169974"/>
                  <a:pt x="32438" y="1095154"/>
                </a:cubicBezTo>
                <a:cubicBezTo>
                  <a:pt x="113482" y="947538"/>
                  <a:pt x="261296" y="843767"/>
                  <a:pt x="393945" y="744279"/>
                </a:cubicBezTo>
                <a:cubicBezTo>
                  <a:pt x="521536" y="751367"/>
                  <a:pt x="651973" y="793265"/>
                  <a:pt x="776717" y="765544"/>
                </a:cubicBezTo>
                <a:cubicBezTo>
                  <a:pt x="828614" y="754011"/>
                  <a:pt x="857655" y="689028"/>
                  <a:pt x="872410" y="637954"/>
                </a:cubicBezTo>
                <a:cubicBezTo>
                  <a:pt x="926455" y="450876"/>
                  <a:pt x="914940" y="194692"/>
                  <a:pt x="91494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374EBA7-A833-4442-BA8A-6C3CAAB04C54}"/>
              </a:ext>
            </a:extLst>
          </p:cNvPr>
          <p:cNvSpPr/>
          <p:nvPr/>
        </p:nvSpPr>
        <p:spPr>
          <a:xfrm>
            <a:off x="4040372" y="2137144"/>
            <a:ext cx="127688" cy="1719138"/>
          </a:xfrm>
          <a:custGeom>
            <a:avLst/>
            <a:gdLst>
              <a:gd name="connsiteX0" fmla="*/ 0 w 127688"/>
              <a:gd name="connsiteY0" fmla="*/ 0 h 1719138"/>
              <a:gd name="connsiteX1" fmla="*/ 127591 w 127688"/>
              <a:gd name="connsiteY1" fmla="*/ 946298 h 1719138"/>
              <a:gd name="connsiteX2" fmla="*/ 21265 w 127688"/>
              <a:gd name="connsiteY2" fmla="*/ 1648047 h 1719138"/>
              <a:gd name="connsiteX3" fmla="*/ 31898 w 127688"/>
              <a:gd name="connsiteY3" fmla="*/ 1658679 h 1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88" h="1719138">
                <a:moveTo>
                  <a:pt x="0" y="0"/>
                </a:moveTo>
                <a:cubicBezTo>
                  <a:pt x="62023" y="335812"/>
                  <a:pt x="124047" y="671624"/>
                  <a:pt x="127591" y="946298"/>
                </a:cubicBezTo>
                <a:cubicBezTo>
                  <a:pt x="131135" y="1220972"/>
                  <a:pt x="37214" y="1529317"/>
                  <a:pt x="21265" y="1648047"/>
                </a:cubicBezTo>
                <a:cubicBezTo>
                  <a:pt x="5316" y="1766777"/>
                  <a:pt x="18607" y="1712728"/>
                  <a:pt x="31898" y="165867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0E07D6D-6E56-4E81-9298-E88B088B037C}"/>
              </a:ext>
            </a:extLst>
          </p:cNvPr>
          <p:cNvSpPr/>
          <p:nvPr/>
        </p:nvSpPr>
        <p:spPr>
          <a:xfrm>
            <a:off x="3710763" y="2262740"/>
            <a:ext cx="2129506" cy="247525"/>
          </a:xfrm>
          <a:custGeom>
            <a:avLst/>
            <a:gdLst>
              <a:gd name="connsiteX0" fmla="*/ 0 w 2129506"/>
              <a:gd name="connsiteY0" fmla="*/ 150851 h 247525"/>
              <a:gd name="connsiteX1" fmla="*/ 829339 w 2129506"/>
              <a:gd name="connsiteY1" fmla="*/ 1995 h 247525"/>
              <a:gd name="connsiteX2" fmla="*/ 1488558 w 2129506"/>
              <a:gd name="connsiteY2" fmla="*/ 246544 h 247525"/>
              <a:gd name="connsiteX3" fmla="*/ 2062716 w 2129506"/>
              <a:gd name="connsiteY3" fmla="*/ 87055 h 247525"/>
              <a:gd name="connsiteX4" fmla="*/ 2094614 w 2129506"/>
              <a:gd name="connsiteY4" fmla="*/ 65790 h 24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506" h="247525">
                <a:moveTo>
                  <a:pt x="0" y="150851"/>
                </a:moveTo>
                <a:cubicBezTo>
                  <a:pt x="290623" y="68448"/>
                  <a:pt x="581246" y="-13954"/>
                  <a:pt x="829339" y="1995"/>
                </a:cubicBezTo>
                <a:cubicBezTo>
                  <a:pt x="1077432" y="17944"/>
                  <a:pt x="1282995" y="232367"/>
                  <a:pt x="1488558" y="246544"/>
                </a:cubicBezTo>
                <a:cubicBezTo>
                  <a:pt x="1694121" y="260721"/>
                  <a:pt x="1961707" y="117181"/>
                  <a:pt x="2062716" y="87055"/>
                </a:cubicBezTo>
                <a:cubicBezTo>
                  <a:pt x="2163725" y="56929"/>
                  <a:pt x="2129169" y="61359"/>
                  <a:pt x="2094614" y="6579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8392620-E46C-4308-ACEA-DFC99FFCD5F2}"/>
              </a:ext>
            </a:extLst>
          </p:cNvPr>
          <p:cNvSpPr/>
          <p:nvPr/>
        </p:nvSpPr>
        <p:spPr>
          <a:xfrm>
            <a:off x="3838353" y="2551814"/>
            <a:ext cx="2094614" cy="345916"/>
          </a:xfrm>
          <a:custGeom>
            <a:avLst/>
            <a:gdLst>
              <a:gd name="connsiteX0" fmla="*/ 0 w 2094614"/>
              <a:gd name="connsiteY0" fmla="*/ 329609 h 345916"/>
              <a:gd name="connsiteX1" fmla="*/ 1095154 w 2094614"/>
              <a:gd name="connsiteY1" fmla="*/ 308344 h 345916"/>
              <a:gd name="connsiteX2" fmla="*/ 2094614 w 2094614"/>
              <a:gd name="connsiteY2" fmla="*/ 0 h 3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4614" h="345916">
                <a:moveTo>
                  <a:pt x="0" y="329609"/>
                </a:moveTo>
                <a:cubicBezTo>
                  <a:pt x="373026" y="346444"/>
                  <a:pt x="746052" y="363279"/>
                  <a:pt x="1095154" y="308344"/>
                </a:cubicBezTo>
                <a:cubicBezTo>
                  <a:pt x="1444256" y="253409"/>
                  <a:pt x="1769435" y="126704"/>
                  <a:pt x="2094614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ED423457-616F-463C-9096-27B9F6ECF24F}"/>
              </a:ext>
            </a:extLst>
          </p:cNvPr>
          <p:cNvSpPr/>
          <p:nvPr/>
        </p:nvSpPr>
        <p:spPr>
          <a:xfrm>
            <a:off x="4772440" y="1945758"/>
            <a:ext cx="352453" cy="1903228"/>
          </a:xfrm>
          <a:custGeom>
            <a:avLst/>
            <a:gdLst>
              <a:gd name="connsiteX0" fmla="*/ 22844 w 352453"/>
              <a:gd name="connsiteY0" fmla="*/ 1903228 h 1903228"/>
              <a:gd name="connsiteX1" fmla="*/ 352453 w 352453"/>
              <a:gd name="connsiteY1" fmla="*/ 1286540 h 1903228"/>
              <a:gd name="connsiteX2" fmla="*/ 22844 w 352453"/>
              <a:gd name="connsiteY2" fmla="*/ 584791 h 1903228"/>
              <a:gd name="connsiteX3" fmla="*/ 54741 w 352453"/>
              <a:gd name="connsiteY3" fmla="*/ 0 h 190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53" h="1903228">
                <a:moveTo>
                  <a:pt x="22844" y="1903228"/>
                </a:moveTo>
                <a:cubicBezTo>
                  <a:pt x="187648" y="1704753"/>
                  <a:pt x="352453" y="1506279"/>
                  <a:pt x="352453" y="1286540"/>
                </a:cubicBezTo>
                <a:cubicBezTo>
                  <a:pt x="352453" y="1066801"/>
                  <a:pt x="72463" y="799214"/>
                  <a:pt x="22844" y="584791"/>
                </a:cubicBezTo>
                <a:cubicBezTo>
                  <a:pt x="-26775" y="370368"/>
                  <a:pt x="13983" y="185184"/>
                  <a:pt x="5474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4DAEAA45-5D79-46E2-9C4A-D63E59B2E0F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25822" y="2757480"/>
            <a:ext cx="1910524" cy="287079"/>
          </a:xfrm>
          <a:prstGeom prst="curvedConnector3">
            <a:avLst>
              <a:gd name="adj1" fmla="val 160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A4B5AD1-EDF3-43D3-A354-499557B8173D}"/>
              </a:ext>
            </a:extLst>
          </p:cNvPr>
          <p:cNvSpPr/>
          <p:nvPr/>
        </p:nvSpPr>
        <p:spPr>
          <a:xfrm flipV="1">
            <a:off x="3844849" y="3360244"/>
            <a:ext cx="1995420" cy="409654"/>
          </a:xfrm>
          <a:custGeom>
            <a:avLst/>
            <a:gdLst>
              <a:gd name="connsiteX0" fmla="*/ 0 w 2094614"/>
              <a:gd name="connsiteY0" fmla="*/ 329609 h 345916"/>
              <a:gd name="connsiteX1" fmla="*/ 1095154 w 2094614"/>
              <a:gd name="connsiteY1" fmla="*/ 308344 h 345916"/>
              <a:gd name="connsiteX2" fmla="*/ 2094614 w 2094614"/>
              <a:gd name="connsiteY2" fmla="*/ 0 h 3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4614" h="345916">
                <a:moveTo>
                  <a:pt x="0" y="329609"/>
                </a:moveTo>
                <a:cubicBezTo>
                  <a:pt x="373026" y="346444"/>
                  <a:pt x="746052" y="363279"/>
                  <a:pt x="1095154" y="308344"/>
                </a:cubicBezTo>
                <a:cubicBezTo>
                  <a:pt x="1444256" y="253409"/>
                  <a:pt x="1769435" y="126704"/>
                  <a:pt x="2094614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8881608-9636-4181-83A7-517BB0368A0F}"/>
              </a:ext>
            </a:extLst>
          </p:cNvPr>
          <p:cNvSpPr/>
          <p:nvPr/>
        </p:nvSpPr>
        <p:spPr>
          <a:xfrm>
            <a:off x="314413" y="2161689"/>
            <a:ext cx="1252214" cy="882561"/>
          </a:xfrm>
          <a:custGeom>
            <a:avLst/>
            <a:gdLst>
              <a:gd name="connsiteX0" fmla="*/ 461764 w 1252214"/>
              <a:gd name="connsiteY0" fmla="*/ 634674 h 882561"/>
              <a:gd name="connsiteX1" fmla="*/ 461764 w 1252214"/>
              <a:gd name="connsiteY1" fmla="*/ 772897 h 882561"/>
              <a:gd name="connsiteX2" fmla="*/ 546824 w 1252214"/>
              <a:gd name="connsiteY2" fmla="*/ 762264 h 882561"/>
              <a:gd name="connsiteX3" fmla="*/ 653150 w 1252214"/>
              <a:gd name="connsiteY3" fmla="*/ 687837 h 882561"/>
              <a:gd name="connsiteX4" fmla="*/ 631885 w 1252214"/>
              <a:gd name="connsiteY4" fmla="*/ 666571 h 882561"/>
              <a:gd name="connsiteX5" fmla="*/ 536192 w 1252214"/>
              <a:gd name="connsiteY5" fmla="*/ 730367 h 882561"/>
              <a:gd name="connsiteX6" fmla="*/ 961494 w 1252214"/>
              <a:gd name="connsiteY6" fmla="*/ 836692 h 882561"/>
              <a:gd name="connsiteX7" fmla="*/ 1078452 w 1252214"/>
              <a:gd name="connsiteY7" fmla="*/ 687837 h 882561"/>
              <a:gd name="connsiteX8" fmla="*/ 791373 w 1252214"/>
              <a:gd name="connsiteY8" fmla="*/ 634674 h 882561"/>
              <a:gd name="connsiteX9" fmla="*/ 674415 w 1252214"/>
              <a:gd name="connsiteY9" fmla="*/ 687837 h 882561"/>
              <a:gd name="connsiteX10" fmla="*/ 918964 w 1252214"/>
              <a:gd name="connsiteY10" fmla="*/ 560246 h 882561"/>
              <a:gd name="connsiteX11" fmla="*/ 546824 w 1252214"/>
              <a:gd name="connsiteY11" fmla="*/ 804795 h 882561"/>
              <a:gd name="connsiteX12" fmla="*/ 451131 w 1252214"/>
              <a:gd name="connsiteY12" fmla="*/ 666571 h 882561"/>
              <a:gd name="connsiteX13" fmla="*/ 748843 w 1252214"/>
              <a:gd name="connsiteY13" fmla="*/ 624041 h 882561"/>
              <a:gd name="connsiteX14" fmla="*/ 716945 w 1252214"/>
              <a:gd name="connsiteY14" fmla="*/ 826060 h 882561"/>
              <a:gd name="connsiteX15" fmla="*/ 589354 w 1252214"/>
              <a:gd name="connsiteY15" fmla="*/ 804795 h 882561"/>
              <a:gd name="connsiteX16" fmla="*/ 653150 w 1252214"/>
              <a:gd name="connsiteY16" fmla="*/ 772897 h 882561"/>
              <a:gd name="connsiteX17" fmla="*/ 1057187 w 1252214"/>
              <a:gd name="connsiteY17" fmla="*/ 794162 h 882561"/>
              <a:gd name="connsiteX18" fmla="*/ 706313 w 1252214"/>
              <a:gd name="connsiteY18" fmla="*/ 868590 h 882561"/>
              <a:gd name="connsiteX19" fmla="*/ 1206043 w 1252214"/>
              <a:gd name="connsiteY19" fmla="*/ 772897 h 882561"/>
              <a:gd name="connsiteX20" fmla="*/ 908331 w 1252214"/>
              <a:gd name="connsiteY20" fmla="*/ 826060 h 882561"/>
              <a:gd name="connsiteX21" fmla="*/ 1227308 w 1252214"/>
              <a:gd name="connsiteY21" fmla="*/ 719734 h 882561"/>
              <a:gd name="connsiteX22" fmla="*/ 1184778 w 1252214"/>
              <a:gd name="connsiteY22" fmla="*/ 592144 h 882561"/>
              <a:gd name="connsiteX23" fmla="*/ 897699 w 1252214"/>
              <a:gd name="connsiteY23" fmla="*/ 677204 h 882561"/>
              <a:gd name="connsiteX24" fmla="*/ 844536 w 1252214"/>
              <a:gd name="connsiteY24" fmla="*/ 687837 h 882561"/>
              <a:gd name="connsiteX25" fmla="*/ 812638 w 1252214"/>
              <a:gd name="connsiteY25" fmla="*/ 113678 h 882561"/>
              <a:gd name="connsiteX26" fmla="*/ 770108 w 1252214"/>
              <a:gd name="connsiteY26" fmla="*/ 262534 h 882561"/>
              <a:gd name="connsiteX27" fmla="*/ 1004024 w 1252214"/>
              <a:gd name="connsiteY27" fmla="*/ 294432 h 882561"/>
              <a:gd name="connsiteX28" fmla="*/ 1078452 w 1252214"/>
              <a:gd name="connsiteY28" fmla="*/ 273167 h 882561"/>
              <a:gd name="connsiteX29" fmla="*/ 685047 w 1252214"/>
              <a:gd name="connsiteY29" fmla="*/ 262534 h 882561"/>
              <a:gd name="connsiteX30" fmla="*/ 25829 w 1252214"/>
              <a:gd name="connsiteY30" fmla="*/ 17985 h 882561"/>
              <a:gd name="connsiteX31" fmla="*/ 461764 w 1252214"/>
              <a:gd name="connsiteY31" fmla="*/ 145576 h 882561"/>
              <a:gd name="connsiteX32" fmla="*/ 631885 w 1252214"/>
              <a:gd name="connsiteY32" fmla="*/ 475185 h 882561"/>
              <a:gd name="connsiteX33" fmla="*/ 536192 w 1252214"/>
              <a:gd name="connsiteY33" fmla="*/ 485818 h 882561"/>
              <a:gd name="connsiteX34" fmla="*/ 759475 w 1252214"/>
              <a:gd name="connsiteY34" fmla="*/ 549613 h 882561"/>
              <a:gd name="connsiteX35" fmla="*/ 663782 w 1252214"/>
              <a:gd name="connsiteY35" fmla="*/ 624041 h 882561"/>
              <a:gd name="connsiteX36" fmla="*/ 897699 w 1252214"/>
              <a:gd name="connsiteY36" fmla="*/ 581511 h 882561"/>
              <a:gd name="connsiteX37" fmla="*/ 918964 w 1252214"/>
              <a:gd name="connsiteY37" fmla="*/ 677204 h 882561"/>
              <a:gd name="connsiteX38" fmla="*/ 1025289 w 1252214"/>
              <a:gd name="connsiteY38" fmla="*/ 772897 h 882561"/>
              <a:gd name="connsiteX39" fmla="*/ 621252 w 1252214"/>
              <a:gd name="connsiteY39" fmla="*/ 709102 h 882561"/>
              <a:gd name="connsiteX40" fmla="*/ 312908 w 1252214"/>
              <a:gd name="connsiteY40" fmla="*/ 602776 h 882561"/>
              <a:gd name="connsiteX41" fmla="*/ 504294 w 1252214"/>
              <a:gd name="connsiteY41" fmla="*/ 570878 h 882561"/>
              <a:gd name="connsiteX42" fmla="*/ 472396 w 1252214"/>
              <a:gd name="connsiteY42" fmla="*/ 645306 h 882561"/>
              <a:gd name="connsiteX43" fmla="*/ 748843 w 1252214"/>
              <a:gd name="connsiteY43" fmla="*/ 815427 h 882561"/>
              <a:gd name="connsiteX44" fmla="*/ 770108 w 1252214"/>
              <a:gd name="connsiteY44" fmla="*/ 740999 h 882561"/>
              <a:gd name="connsiteX45" fmla="*/ 674415 w 1252214"/>
              <a:gd name="connsiteY45" fmla="*/ 687837 h 882561"/>
              <a:gd name="connsiteX46" fmla="*/ 653150 w 1252214"/>
              <a:gd name="connsiteY46" fmla="*/ 730367 h 882561"/>
              <a:gd name="connsiteX47" fmla="*/ 716945 w 1252214"/>
              <a:gd name="connsiteY47" fmla="*/ 645306 h 88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52214" h="882561">
                <a:moveTo>
                  <a:pt x="461764" y="634674"/>
                </a:moveTo>
                <a:cubicBezTo>
                  <a:pt x="447083" y="671376"/>
                  <a:pt x="409167" y="736079"/>
                  <a:pt x="461764" y="772897"/>
                </a:cubicBezTo>
                <a:cubicBezTo>
                  <a:pt x="485173" y="789283"/>
                  <a:pt x="518471" y="765808"/>
                  <a:pt x="546824" y="762264"/>
                </a:cubicBezTo>
                <a:cubicBezTo>
                  <a:pt x="582266" y="737455"/>
                  <a:pt x="624408" y="720172"/>
                  <a:pt x="653150" y="687837"/>
                </a:cubicBezTo>
                <a:cubicBezTo>
                  <a:pt x="659810" y="680345"/>
                  <a:pt x="641306" y="663145"/>
                  <a:pt x="631885" y="666571"/>
                </a:cubicBezTo>
                <a:cubicBezTo>
                  <a:pt x="595857" y="679672"/>
                  <a:pt x="568090" y="709102"/>
                  <a:pt x="536192" y="730367"/>
                </a:cubicBezTo>
                <a:cubicBezTo>
                  <a:pt x="482561" y="891249"/>
                  <a:pt x="466876" y="903274"/>
                  <a:pt x="961494" y="836692"/>
                </a:cubicBezTo>
                <a:cubicBezTo>
                  <a:pt x="1024032" y="828274"/>
                  <a:pt x="1039466" y="737455"/>
                  <a:pt x="1078452" y="687837"/>
                </a:cubicBezTo>
                <a:cubicBezTo>
                  <a:pt x="982759" y="670116"/>
                  <a:pt x="888693" y="634674"/>
                  <a:pt x="791373" y="634674"/>
                </a:cubicBezTo>
                <a:cubicBezTo>
                  <a:pt x="748548" y="634674"/>
                  <a:pt x="637424" y="709415"/>
                  <a:pt x="674415" y="687837"/>
                </a:cubicBezTo>
                <a:cubicBezTo>
                  <a:pt x="753835" y="641509"/>
                  <a:pt x="986741" y="498117"/>
                  <a:pt x="918964" y="560246"/>
                </a:cubicBezTo>
                <a:cubicBezTo>
                  <a:pt x="809545" y="660546"/>
                  <a:pt x="670871" y="723279"/>
                  <a:pt x="546824" y="804795"/>
                </a:cubicBezTo>
                <a:cubicBezTo>
                  <a:pt x="514926" y="758720"/>
                  <a:pt x="431980" y="719236"/>
                  <a:pt x="451131" y="666571"/>
                </a:cubicBezTo>
                <a:cubicBezTo>
                  <a:pt x="518253" y="481986"/>
                  <a:pt x="664976" y="585920"/>
                  <a:pt x="748843" y="624041"/>
                </a:cubicBezTo>
                <a:cubicBezTo>
                  <a:pt x="738210" y="691381"/>
                  <a:pt x="762050" y="774941"/>
                  <a:pt x="716945" y="826060"/>
                </a:cubicBezTo>
                <a:cubicBezTo>
                  <a:pt x="688418" y="858391"/>
                  <a:pt x="622477" y="832398"/>
                  <a:pt x="589354" y="804795"/>
                </a:cubicBezTo>
                <a:cubicBezTo>
                  <a:pt x="571089" y="789574"/>
                  <a:pt x="631885" y="783530"/>
                  <a:pt x="653150" y="772897"/>
                </a:cubicBezTo>
                <a:cubicBezTo>
                  <a:pt x="787829" y="779985"/>
                  <a:pt x="991690" y="676269"/>
                  <a:pt x="1057187" y="794162"/>
                </a:cubicBezTo>
                <a:cubicBezTo>
                  <a:pt x="1115251" y="898676"/>
                  <a:pt x="588886" y="891076"/>
                  <a:pt x="706313" y="868590"/>
                </a:cubicBezTo>
                <a:lnTo>
                  <a:pt x="1206043" y="772897"/>
                </a:lnTo>
                <a:cubicBezTo>
                  <a:pt x="1380797" y="641829"/>
                  <a:pt x="1010456" y="928185"/>
                  <a:pt x="908331" y="826060"/>
                </a:cubicBezTo>
                <a:cubicBezTo>
                  <a:pt x="829081" y="746810"/>
                  <a:pt x="1227308" y="719734"/>
                  <a:pt x="1227308" y="719734"/>
                </a:cubicBezTo>
                <a:cubicBezTo>
                  <a:pt x="1213131" y="677204"/>
                  <a:pt x="1229240" y="597881"/>
                  <a:pt x="1184778" y="592144"/>
                </a:cubicBezTo>
                <a:cubicBezTo>
                  <a:pt x="1085793" y="579372"/>
                  <a:pt x="993776" y="650182"/>
                  <a:pt x="897699" y="677204"/>
                </a:cubicBezTo>
                <a:cubicBezTo>
                  <a:pt x="880302" y="682097"/>
                  <a:pt x="862257" y="684293"/>
                  <a:pt x="844536" y="687837"/>
                </a:cubicBezTo>
                <a:cubicBezTo>
                  <a:pt x="833903" y="496451"/>
                  <a:pt x="845680" y="302490"/>
                  <a:pt x="812638" y="113678"/>
                </a:cubicBezTo>
                <a:cubicBezTo>
                  <a:pt x="803742" y="62846"/>
                  <a:pt x="732591" y="227101"/>
                  <a:pt x="770108" y="262534"/>
                </a:cubicBezTo>
                <a:cubicBezTo>
                  <a:pt x="827319" y="316567"/>
                  <a:pt x="926052" y="283799"/>
                  <a:pt x="1004024" y="294432"/>
                </a:cubicBezTo>
                <a:cubicBezTo>
                  <a:pt x="1028833" y="287344"/>
                  <a:pt x="1104126" y="275734"/>
                  <a:pt x="1078452" y="273167"/>
                </a:cubicBezTo>
                <a:cubicBezTo>
                  <a:pt x="947920" y="260114"/>
                  <a:pt x="812537" y="293441"/>
                  <a:pt x="685047" y="262534"/>
                </a:cubicBezTo>
                <a:cubicBezTo>
                  <a:pt x="457272" y="207316"/>
                  <a:pt x="233443" y="126735"/>
                  <a:pt x="25829" y="17985"/>
                </a:cubicBezTo>
                <a:cubicBezTo>
                  <a:pt x="-108293" y="-52269"/>
                  <a:pt x="316452" y="103046"/>
                  <a:pt x="461764" y="145576"/>
                </a:cubicBezTo>
                <a:cubicBezTo>
                  <a:pt x="518471" y="255446"/>
                  <a:pt x="585433" y="360602"/>
                  <a:pt x="631885" y="475185"/>
                </a:cubicBezTo>
                <a:cubicBezTo>
                  <a:pt x="688183" y="614053"/>
                  <a:pt x="527204" y="485127"/>
                  <a:pt x="536192" y="485818"/>
                </a:cubicBezTo>
                <a:cubicBezTo>
                  <a:pt x="613370" y="491754"/>
                  <a:pt x="685047" y="528348"/>
                  <a:pt x="759475" y="549613"/>
                </a:cubicBezTo>
                <a:cubicBezTo>
                  <a:pt x="727577" y="574422"/>
                  <a:pt x="698687" y="603680"/>
                  <a:pt x="663782" y="624041"/>
                </a:cubicBezTo>
                <a:cubicBezTo>
                  <a:pt x="495937" y="721951"/>
                  <a:pt x="178451" y="795341"/>
                  <a:pt x="897699" y="581511"/>
                </a:cubicBezTo>
                <a:cubicBezTo>
                  <a:pt x="904787" y="613409"/>
                  <a:pt x="918964" y="644528"/>
                  <a:pt x="918964" y="677204"/>
                </a:cubicBezTo>
                <a:cubicBezTo>
                  <a:pt x="918964" y="822909"/>
                  <a:pt x="826688" y="789448"/>
                  <a:pt x="1025289" y="772897"/>
                </a:cubicBezTo>
                <a:cubicBezTo>
                  <a:pt x="890610" y="751632"/>
                  <a:pt x="753870" y="740772"/>
                  <a:pt x="621252" y="709102"/>
                </a:cubicBezTo>
                <a:cubicBezTo>
                  <a:pt x="515505" y="683849"/>
                  <a:pt x="312908" y="602776"/>
                  <a:pt x="312908" y="602776"/>
                </a:cubicBezTo>
                <a:cubicBezTo>
                  <a:pt x="376703" y="592143"/>
                  <a:pt x="440960" y="583982"/>
                  <a:pt x="504294" y="570878"/>
                </a:cubicBezTo>
                <a:cubicBezTo>
                  <a:pt x="657274" y="539227"/>
                  <a:pt x="688548" y="490913"/>
                  <a:pt x="472396" y="645306"/>
                </a:cubicBezTo>
                <a:cubicBezTo>
                  <a:pt x="521197" y="767310"/>
                  <a:pt x="511680" y="778941"/>
                  <a:pt x="748843" y="815427"/>
                </a:cubicBezTo>
                <a:cubicBezTo>
                  <a:pt x="774345" y="819350"/>
                  <a:pt x="763020" y="765808"/>
                  <a:pt x="770108" y="740999"/>
                </a:cubicBezTo>
                <a:cubicBezTo>
                  <a:pt x="738210" y="723278"/>
                  <a:pt x="710755" y="691140"/>
                  <a:pt x="674415" y="687837"/>
                </a:cubicBezTo>
                <a:cubicBezTo>
                  <a:pt x="658630" y="686402"/>
                  <a:pt x="641942" y="741575"/>
                  <a:pt x="653150" y="730367"/>
                </a:cubicBezTo>
                <a:cubicBezTo>
                  <a:pt x="678211" y="705305"/>
                  <a:pt x="716945" y="645306"/>
                  <a:pt x="716945" y="64530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9985BE-2D9D-4467-AD15-CEF3D99FFB9A}"/>
              </a:ext>
            </a:extLst>
          </p:cNvPr>
          <p:cNvSpPr txBox="1"/>
          <p:nvPr/>
        </p:nvSpPr>
        <p:spPr>
          <a:xfrm>
            <a:off x="1648658" y="5998899"/>
            <a:ext cx="163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NASA-Informed</a:t>
            </a:r>
          </a:p>
        </p:txBody>
      </p:sp>
    </p:spTree>
    <p:extLst>
      <p:ext uri="{BB962C8B-B14F-4D97-AF65-F5344CB8AC3E}">
        <p14:creationId xmlns:p14="http://schemas.microsoft.com/office/powerpoint/2010/main" val="339462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c 33" descr="Arrow: Rotate right with solid fill">
            <a:extLst>
              <a:ext uri="{FF2B5EF4-FFF2-40B4-BE49-F238E27FC236}">
                <a16:creationId xmlns:a16="http://schemas.microsoft.com/office/drawing/2014/main" id="{0C011A9F-7BB6-438F-A4A2-9150B93E6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444154">
            <a:off x="2371761" y="412110"/>
            <a:ext cx="2064155" cy="206415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96724BF-0396-40CB-976C-3F3B672B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UAM Airspace Research Roadmap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2E4C2-7402-4443-B137-2BD4A3AC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7D23-5EA3-BB48-9A7E-29066237FE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C704BAB-4CB4-48CA-9FB8-6F631A56D0FA}"/>
              </a:ext>
            </a:extLst>
          </p:cNvPr>
          <p:cNvGraphicFramePr>
            <a:graphicFrameLocks noGrp="1"/>
          </p:cNvGraphicFramePr>
          <p:nvPr/>
        </p:nvGraphicFramePr>
        <p:xfrm>
          <a:off x="554018" y="4029298"/>
          <a:ext cx="112545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76">
                  <a:extLst>
                    <a:ext uri="{9D8B030D-6E8A-4147-A177-3AD203B41FA5}">
                      <a16:colId xmlns:a16="http://schemas.microsoft.com/office/drawing/2014/main" val="3415660464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1678821463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923082108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395578998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3313563567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941580767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99112999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459417571"/>
                    </a:ext>
                  </a:extLst>
                </a:gridCol>
                <a:gridCol w="937876">
                  <a:extLst>
                    <a:ext uri="{9D8B030D-6E8A-4147-A177-3AD203B41FA5}">
                      <a16:colId xmlns:a16="http://schemas.microsoft.com/office/drawing/2014/main" val="2434962530"/>
                    </a:ext>
                  </a:extLst>
                </a:gridCol>
                <a:gridCol w="2813632">
                  <a:extLst>
                    <a:ext uri="{9D8B030D-6E8A-4147-A177-3AD203B41FA5}">
                      <a16:colId xmlns:a16="http://schemas.microsoft.com/office/drawing/2014/main" val="1900576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Oct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Jan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Oct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Jan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June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Oct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Jan 2023+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2812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06ACCD-24BE-47E1-B8AF-5B9750F905C6}"/>
              </a:ext>
            </a:extLst>
          </p:cNvPr>
          <p:cNvSpPr txBox="1"/>
          <p:nvPr/>
        </p:nvSpPr>
        <p:spPr>
          <a:xfrm>
            <a:off x="554020" y="4463536"/>
            <a:ext cx="8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A25678-598F-4AB9-8FF3-5336EE00E26B}"/>
              </a:ext>
            </a:extLst>
          </p:cNvPr>
          <p:cNvSpPr txBox="1"/>
          <p:nvPr/>
        </p:nvSpPr>
        <p:spPr>
          <a:xfrm>
            <a:off x="4204042" y="4400138"/>
            <a:ext cx="13386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V1.0</a:t>
            </a:r>
          </a:p>
          <a:p>
            <a:r>
              <a:rPr lang="en-US" sz="1400"/>
              <a:t>NASA Technical Memo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DA8EC8-FD02-4702-A97A-D1B6896D0C92}"/>
              </a:ext>
            </a:extLst>
          </p:cNvPr>
          <p:cNvSpPr txBox="1"/>
          <p:nvPr/>
        </p:nvSpPr>
        <p:spPr>
          <a:xfrm>
            <a:off x="6158542" y="4355814"/>
            <a:ext cx="12634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V1.1</a:t>
            </a:r>
          </a:p>
          <a:p>
            <a:r>
              <a:rPr lang="en-US" sz="1400"/>
              <a:t>NASA-FAA review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66B293-D714-43C8-88BB-E7924B950DEE}"/>
              </a:ext>
            </a:extLst>
          </p:cNvPr>
          <p:cNvSpPr txBox="1"/>
          <p:nvPr/>
        </p:nvSpPr>
        <p:spPr>
          <a:xfrm>
            <a:off x="7141178" y="4355814"/>
            <a:ext cx="15820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V1.2</a:t>
            </a:r>
          </a:p>
          <a:p>
            <a:r>
              <a:rPr lang="en-US" sz="1400" dirty="0"/>
              <a:t>NASA Technical Memo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F8CC488F-5A52-45C3-BF3F-FEC7D9542B54}"/>
              </a:ext>
            </a:extLst>
          </p:cNvPr>
          <p:cNvSpPr/>
          <p:nvPr/>
        </p:nvSpPr>
        <p:spPr>
          <a:xfrm rot="5400000">
            <a:off x="5566229" y="4199478"/>
            <a:ext cx="365127" cy="291017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05F79AF3-337F-4BFA-8E7C-29A8274C4AF5}"/>
              </a:ext>
            </a:extLst>
          </p:cNvPr>
          <p:cNvSpPr/>
          <p:nvPr/>
        </p:nvSpPr>
        <p:spPr>
          <a:xfrm rot="5400000">
            <a:off x="2232189" y="3791519"/>
            <a:ext cx="351542" cy="37396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69B9F1-4137-4F68-BECB-85C6F3D6A359}"/>
              </a:ext>
            </a:extLst>
          </p:cNvPr>
          <p:cNvSpPr txBox="1"/>
          <p:nvPr/>
        </p:nvSpPr>
        <p:spPr>
          <a:xfrm>
            <a:off x="4932710" y="5998899"/>
            <a:ext cx="163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FAA-Informed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3919BCF-B4C4-4A19-98D4-7EEFB2DC8C4A}"/>
              </a:ext>
            </a:extLst>
          </p:cNvPr>
          <p:cNvGrpSpPr/>
          <p:nvPr/>
        </p:nvGrpSpPr>
        <p:grpSpPr>
          <a:xfrm>
            <a:off x="7423589" y="5248666"/>
            <a:ext cx="4384944" cy="650804"/>
            <a:chOff x="8069943" y="5837131"/>
            <a:chExt cx="4230293" cy="650804"/>
          </a:xfrm>
        </p:grpSpPr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5E670BA0-DEEC-438B-9979-ADB4B5324706}"/>
                </a:ext>
              </a:extLst>
            </p:cNvPr>
            <p:cNvSpPr/>
            <p:nvPr/>
          </p:nvSpPr>
          <p:spPr>
            <a:xfrm>
              <a:off x="8069943" y="5837131"/>
              <a:ext cx="4230293" cy="6508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744E06-B17F-4D1A-A1AF-E1FB635F8AD3}"/>
                </a:ext>
              </a:extLst>
            </p:cNvPr>
            <p:cNvSpPr txBox="1"/>
            <p:nvPr/>
          </p:nvSpPr>
          <p:spPr>
            <a:xfrm>
              <a:off x="8969576" y="5987325"/>
              <a:ext cx="2431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Community-Informed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CBEA206-2E7B-47C7-BAE8-6628F3C386E6}"/>
              </a:ext>
            </a:extLst>
          </p:cNvPr>
          <p:cNvSpPr txBox="1">
            <a:spLocks/>
          </p:cNvSpPr>
          <p:nvPr/>
        </p:nvSpPr>
        <p:spPr>
          <a:xfrm>
            <a:off x="9446061" y="734254"/>
            <a:ext cx="2606611" cy="3005549"/>
          </a:xfrm>
          <a:prstGeom prst="rect">
            <a:avLst/>
          </a:prstGeom>
        </p:spPr>
        <p:txBody>
          <a:bodyPr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§1  Introduction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§2  UAM Airspace System Definition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§3  UAM Airspace System Progression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§4  System Engineering Methodology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§5  Roadmap Requirements Tables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§6  Conclusions and Next Steps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References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Appendix A:  Acronyms</a:t>
            </a:r>
          </a:p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200" dirty="0"/>
              <a:t>Appendix B:  Glossary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7D455-E6F1-4BB8-AADD-6E0AA0BE0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136" y="378828"/>
            <a:ext cx="2736798" cy="35578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Graphic 7" descr="Group outline">
            <a:extLst>
              <a:ext uri="{FF2B5EF4-FFF2-40B4-BE49-F238E27FC236}">
                <a16:creationId xmlns:a16="http://schemas.microsoft.com/office/drawing/2014/main" id="{66DC8853-E264-4B94-8C79-5EDA46D1D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12957" y="2513637"/>
            <a:ext cx="914400" cy="914400"/>
          </a:xfrm>
          <a:prstGeom prst="rect">
            <a:avLst/>
          </a:prstGeom>
        </p:spPr>
      </p:pic>
      <p:pic>
        <p:nvPicPr>
          <p:cNvPr id="11" name="Graphic 10" descr="Meeting with solid fill">
            <a:extLst>
              <a:ext uri="{FF2B5EF4-FFF2-40B4-BE49-F238E27FC236}">
                <a16:creationId xmlns:a16="http://schemas.microsoft.com/office/drawing/2014/main" id="{5C3CB568-7B76-44A5-86AE-91F0D3B1F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4581" y="3157130"/>
            <a:ext cx="914400" cy="914400"/>
          </a:xfrm>
          <a:prstGeom prst="rect">
            <a:avLst/>
          </a:prstGeom>
        </p:spPr>
      </p:pic>
      <p:pic>
        <p:nvPicPr>
          <p:cNvPr id="15" name="Graphic 14" descr="Cycle with people outline">
            <a:extLst>
              <a:ext uri="{FF2B5EF4-FFF2-40B4-BE49-F238E27FC236}">
                <a16:creationId xmlns:a16="http://schemas.microsoft.com/office/drawing/2014/main" id="{511205B4-B057-4675-85F2-68B960023E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14581" y="1654334"/>
            <a:ext cx="914400" cy="914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EDC2CA7-7167-495B-B0A5-99241DBEA668}"/>
              </a:ext>
            </a:extLst>
          </p:cNvPr>
          <p:cNvSpPr txBox="1"/>
          <p:nvPr/>
        </p:nvSpPr>
        <p:spPr>
          <a:xfrm>
            <a:off x="6959743" y="3626502"/>
            <a:ext cx="4848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https://nari.arc.nasa.gov/uam-research-roadmap</a:t>
            </a:r>
            <a:r>
              <a:rPr lang="en-US" dirty="0"/>
              <a:t>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450D14A-E4F5-4628-940C-62A1FFFD2F35}"/>
              </a:ext>
            </a:extLst>
          </p:cNvPr>
          <p:cNvSpPr/>
          <p:nvPr/>
        </p:nvSpPr>
        <p:spPr>
          <a:xfrm>
            <a:off x="1073888" y="2073349"/>
            <a:ext cx="1020898" cy="1380858"/>
          </a:xfrm>
          <a:custGeom>
            <a:avLst/>
            <a:gdLst>
              <a:gd name="connsiteX0" fmla="*/ 0 w 1020898"/>
              <a:gd name="connsiteY0" fmla="*/ 0 h 1380858"/>
              <a:gd name="connsiteX1" fmla="*/ 159489 w 1020898"/>
              <a:gd name="connsiteY1" fmla="*/ 42530 h 1380858"/>
              <a:gd name="connsiteX2" fmla="*/ 393405 w 1020898"/>
              <a:gd name="connsiteY2" fmla="*/ 308344 h 1380858"/>
              <a:gd name="connsiteX3" fmla="*/ 723014 w 1020898"/>
              <a:gd name="connsiteY3" fmla="*/ 1020725 h 1380858"/>
              <a:gd name="connsiteX4" fmla="*/ 850605 w 1020898"/>
              <a:gd name="connsiteY4" fmla="*/ 1265274 h 1380858"/>
              <a:gd name="connsiteX5" fmla="*/ 956931 w 1020898"/>
              <a:gd name="connsiteY5" fmla="*/ 1350335 h 1380858"/>
              <a:gd name="connsiteX6" fmla="*/ 1020726 w 1020898"/>
              <a:gd name="connsiteY6" fmla="*/ 1350335 h 138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0898" h="1380858">
                <a:moveTo>
                  <a:pt x="0" y="0"/>
                </a:moveTo>
                <a:cubicBezTo>
                  <a:pt x="53163" y="14177"/>
                  <a:pt x="111392" y="15810"/>
                  <a:pt x="159489" y="42530"/>
                </a:cubicBezTo>
                <a:cubicBezTo>
                  <a:pt x="258244" y="97394"/>
                  <a:pt x="331526" y="221713"/>
                  <a:pt x="393405" y="308344"/>
                </a:cubicBezTo>
                <a:cubicBezTo>
                  <a:pt x="648181" y="1038703"/>
                  <a:pt x="424335" y="519372"/>
                  <a:pt x="723014" y="1020725"/>
                </a:cubicBezTo>
                <a:cubicBezTo>
                  <a:pt x="770072" y="1099714"/>
                  <a:pt x="797393" y="1190293"/>
                  <a:pt x="850605" y="1265274"/>
                </a:cubicBezTo>
                <a:cubicBezTo>
                  <a:pt x="876873" y="1302288"/>
                  <a:pt x="918442" y="1326279"/>
                  <a:pt x="956931" y="1350335"/>
                </a:cubicBezTo>
                <a:cubicBezTo>
                  <a:pt x="1027451" y="1394410"/>
                  <a:pt x="1020726" y="1387511"/>
                  <a:pt x="1020726" y="135033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F34B090-F7EB-45AB-A1FE-817E9CEB630E}"/>
              </a:ext>
            </a:extLst>
          </p:cNvPr>
          <p:cNvSpPr/>
          <p:nvPr/>
        </p:nvSpPr>
        <p:spPr>
          <a:xfrm>
            <a:off x="1094605" y="2062716"/>
            <a:ext cx="1108107" cy="1360968"/>
          </a:xfrm>
          <a:custGeom>
            <a:avLst/>
            <a:gdLst>
              <a:gd name="connsiteX0" fmla="*/ 936214 w 1108107"/>
              <a:gd name="connsiteY0" fmla="*/ 42531 h 1360968"/>
              <a:gd name="connsiteX1" fmla="*/ 712930 w 1108107"/>
              <a:gd name="connsiteY1" fmla="*/ 85061 h 1360968"/>
              <a:gd name="connsiteX2" fmla="*/ 255730 w 1108107"/>
              <a:gd name="connsiteY2" fmla="*/ 127591 h 1360968"/>
              <a:gd name="connsiteX3" fmla="*/ 213200 w 1108107"/>
              <a:gd name="connsiteY3" fmla="*/ 414670 h 1360968"/>
              <a:gd name="connsiteX4" fmla="*/ 404586 w 1108107"/>
              <a:gd name="connsiteY4" fmla="*/ 531628 h 1360968"/>
              <a:gd name="connsiteX5" fmla="*/ 670400 w 1108107"/>
              <a:gd name="connsiteY5" fmla="*/ 563526 h 1360968"/>
              <a:gd name="connsiteX6" fmla="*/ 904316 w 1108107"/>
              <a:gd name="connsiteY6" fmla="*/ 606056 h 1360968"/>
              <a:gd name="connsiteX7" fmla="*/ 1106335 w 1108107"/>
              <a:gd name="connsiteY7" fmla="*/ 786810 h 1360968"/>
              <a:gd name="connsiteX8" fmla="*/ 914948 w 1108107"/>
              <a:gd name="connsiteY8" fmla="*/ 1201479 h 1360968"/>
              <a:gd name="connsiteX9" fmla="*/ 755460 w 1108107"/>
              <a:gd name="connsiteY9" fmla="*/ 1297172 h 1360968"/>
              <a:gd name="connsiteX10" fmla="*/ 542809 w 1108107"/>
              <a:gd name="connsiteY10" fmla="*/ 1360968 h 1360968"/>
              <a:gd name="connsiteX11" fmla="*/ 96242 w 1108107"/>
              <a:gd name="connsiteY11" fmla="*/ 1244010 h 1360968"/>
              <a:gd name="connsiteX12" fmla="*/ 32446 w 1108107"/>
              <a:gd name="connsiteY12" fmla="*/ 1169582 h 1360968"/>
              <a:gd name="connsiteX13" fmla="*/ 548 w 1108107"/>
              <a:gd name="connsiteY13" fmla="*/ 595424 h 1360968"/>
              <a:gd name="connsiteX14" fmla="*/ 64344 w 1108107"/>
              <a:gd name="connsiteY14" fmla="*/ 308344 h 1360968"/>
              <a:gd name="connsiteX15" fmla="*/ 202567 w 1108107"/>
              <a:gd name="connsiteY15" fmla="*/ 85061 h 1360968"/>
              <a:gd name="connsiteX16" fmla="*/ 245097 w 1108107"/>
              <a:gd name="connsiteY16" fmla="*/ 53163 h 1360968"/>
              <a:gd name="connsiteX17" fmla="*/ 510911 w 1108107"/>
              <a:gd name="connsiteY17" fmla="*/ 0 h 1360968"/>
              <a:gd name="connsiteX18" fmla="*/ 606604 w 1108107"/>
              <a:gd name="connsiteY18" fmla="*/ 180754 h 1360968"/>
              <a:gd name="connsiteX19" fmla="*/ 649135 w 1108107"/>
              <a:gd name="connsiteY19" fmla="*/ 425303 h 1360968"/>
              <a:gd name="connsiteX20" fmla="*/ 691665 w 1108107"/>
              <a:gd name="connsiteY20" fmla="*/ 637954 h 1360968"/>
              <a:gd name="connsiteX21" fmla="*/ 691665 w 1108107"/>
              <a:gd name="connsiteY21" fmla="*/ 1031358 h 1360968"/>
              <a:gd name="connsiteX22" fmla="*/ 606604 w 1108107"/>
              <a:gd name="connsiteY22" fmla="*/ 1063256 h 1360968"/>
              <a:gd name="connsiteX23" fmla="*/ 489646 w 1108107"/>
              <a:gd name="connsiteY23" fmla="*/ 1052624 h 1360968"/>
              <a:gd name="connsiteX24" fmla="*/ 372688 w 1108107"/>
              <a:gd name="connsiteY24" fmla="*/ 1041991 h 136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08107" h="1360968">
                <a:moveTo>
                  <a:pt x="936214" y="42531"/>
                </a:moveTo>
                <a:cubicBezTo>
                  <a:pt x="834923" y="83047"/>
                  <a:pt x="887219" y="67337"/>
                  <a:pt x="712930" y="85061"/>
                </a:cubicBezTo>
                <a:lnTo>
                  <a:pt x="255730" y="127591"/>
                </a:lnTo>
                <a:cubicBezTo>
                  <a:pt x="225877" y="207198"/>
                  <a:pt x="168143" y="335157"/>
                  <a:pt x="213200" y="414670"/>
                </a:cubicBezTo>
                <a:cubicBezTo>
                  <a:pt x="250060" y="479717"/>
                  <a:pt x="333494" y="508482"/>
                  <a:pt x="404586" y="531628"/>
                </a:cubicBezTo>
                <a:cubicBezTo>
                  <a:pt x="489442" y="559256"/>
                  <a:pt x="582133" y="550380"/>
                  <a:pt x="670400" y="563526"/>
                </a:cubicBezTo>
                <a:cubicBezTo>
                  <a:pt x="748786" y="575200"/>
                  <a:pt x="826344" y="591879"/>
                  <a:pt x="904316" y="606056"/>
                </a:cubicBezTo>
                <a:cubicBezTo>
                  <a:pt x="928826" y="623882"/>
                  <a:pt x="1101650" y="736835"/>
                  <a:pt x="1106335" y="786810"/>
                </a:cubicBezTo>
                <a:cubicBezTo>
                  <a:pt x="1121993" y="953830"/>
                  <a:pt x="1031903" y="1097055"/>
                  <a:pt x="914948" y="1201479"/>
                </a:cubicBezTo>
                <a:cubicBezTo>
                  <a:pt x="868701" y="1242771"/>
                  <a:pt x="812445" y="1272750"/>
                  <a:pt x="755460" y="1297172"/>
                </a:cubicBezTo>
                <a:cubicBezTo>
                  <a:pt x="687439" y="1326324"/>
                  <a:pt x="613693" y="1339703"/>
                  <a:pt x="542809" y="1360968"/>
                </a:cubicBezTo>
                <a:cubicBezTo>
                  <a:pt x="182078" y="1319741"/>
                  <a:pt x="245953" y="1405236"/>
                  <a:pt x="96242" y="1244010"/>
                </a:cubicBezTo>
                <a:cubicBezTo>
                  <a:pt x="74008" y="1220065"/>
                  <a:pt x="53711" y="1194391"/>
                  <a:pt x="32446" y="1169582"/>
                </a:cubicBezTo>
                <a:cubicBezTo>
                  <a:pt x="31116" y="1149630"/>
                  <a:pt x="-4833" y="650313"/>
                  <a:pt x="548" y="595424"/>
                </a:cubicBezTo>
                <a:cubicBezTo>
                  <a:pt x="10113" y="497864"/>
                  <a:pt x="33345" y="401341"/>
                  <a:pt x="64344" y="308344"/>
                </a:cubicBezTo>
                <a:cubicBezTo>
                  <a:pt x="87291" y="239503"/>
                  <a:pt x="145353" y="142275"/>
                  <a:pt x="202567" y="85061"/>
                </a:cubicBezTo>
                <a:cubicBezTo>
                  <a:pt x="215098" y="72530"/>
                  <a:pt x="228014" y="57876"/>
                  <a:pt x="245097" y="53163"/>
                </a:cubicBezTo>
                <a:cubicBezTo>
                  <a:pt x="332203" y="29134"/>
                  <a:pt x="422306" y="17721"/>
                  <a:pt x="510911" y="0"/>
                </a:cubicBezTo>
                <a:cubicBezTo>
                  <a:pt x="542809" y="60251"/>
                  <a:pt x="585532" y="115918"/>
                  <a:pt x="606604" y="180754"/>
                </a:cubicBezTo>
                <a:cubicBezTo>
                  <a:pt x="632178" y="259442"/>
                  <a:pt x="633754" y="344005"/>
                  <a:pt x="649135" y="425303"/>
                </a:cubicBezTo>
                <a:cubicBezTo>
                  <a:pt x="717111" y="784604"/>
                  <a:pt x="659280" y="443652"/>
                  <a:pt x="691665" y="637954"/>
                </a:cubicBezTo>
                <a:cubicBezTo>
                  <a:pt x="695223" y="716234"/>
                  <a:pt x="713969" y="936565"/>
                  <a:pt x="691665" y="1031358"/>
                </a:cubicBezTo>
                <a:cubicBezTo>
                  <a:pt x="686257" y="1054344"/>
                  <a:pt x="613572" y="1061862"/>
                  <a:pt x="606604" y="1063256"/>
                </a:cubicBezTo>
                <a:lnTo>
                  <a:pt x="489646" y="1052624"/>
                </a:lnTo>
                <a:cubicBezTo>
                  <a:pt x="374296" y="1041638"/>
                  <a:pt x="419487" y="1041991"/>
                  <a:pt x="372688" y="1041991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431B2CC-3438-4F30-A5A1-631D0E629628}"/>
              </a:ext>
            </a:extLst>
          </p:cNvPr>
          <p:cNvSpPr/>
          <p:nvPr/>
        </p:nvSpPr>
        <p:spPr>
          <a:xfrm>
            <a:off x="1063256" y="1733107"/>
            <a:ext cx="1148316" cy="2105246"/>
          </a:xfrm>
          <a:custGeom>
            <a:avLst/>
            <a:gdLst>
              <a:gd name="connsiteX0" fmla="*/ 0 w 1148316"/>
              <a:gd name="connsiteY0" fmla="*/ 2105246 h 2105246"/>
              <a:gd name="connsiteX1" fmla="*/ 255181 w 1148316"/>
              <a:gd name="connsiteY1" fmla="*/ 1499191 h 2105246"/>
              <a:gd name="connsiteX2" fmla="*/ 701749 w 1148316"/>
              <a:gd name="connsiteY2" fmla="*/ 1169581 h 2105246"/>
              <a:gd name="connsiteX3" fmla="*/ 818707 w 1148316"/>
              <a:gd name="connsiteY3" fmla="*/ 999460 h 2105246"/>
              <a:gd name="connsiteX4" fmla="*/ 946297 w 1148316"/>
              <a:gd name="connsiteY4" fmla="*/ 595423 h 2105246"/>
              <a:gd name="connsiteX5" fmla="*/ 1031358 w 1148316"/>
              <a:gd name="connsiteY5" fmla="*/ 404037 h 2105246"/>
              <a:gd name="connsiteX6" fmla="*/ 1095153 w 1148316"/>
              <a:gd name="connsiteY6" fmla="*/ 233916 h 2105246"/>
              <a:gd name="connsiteX7" fmla="*/ 1148316 w 1148316"/>
              <a:gd name="connsiteY7" fmla="*/ 0 h 2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316" h="2105246">
                <a:moveTo>
                  <a:pt x="0" y="2105246"/>
                </a:moveTo>
                <a:cubicBezTo>
                  <a:pt x="65019" y="1890682"/>
                  <a:pt x="101042" y="1674159"/>
                  <a:pt x="255181" y="1499191"/>
                </a:cubicBezTo>
                <a:cubicBezTo>
                  <a:pt x="322565" y="1422701"/>
                  <a:pt x="604601" y="1236051"/>
                  <a:pt x="701749" y="1169581"/>
                </a:cubicBezTo>
                <a:cubicBezTo>
                  <a:pt x="740735" y="1112874"/>
                  <a:pt x="791741" y="1062772"/>
                  <a:pt x="818707" y="999460"/>
                </a:cubicBezTo>
                <a:cubicBezTo>
                  <a:pt x="874051" y="869521"/>
                  <a:pt x="888936" y="724485"/>
                  <a:pt x="946297" y="595423"/>
                </a:cubicBezTo>
                <a:cubicBezTo>
                  <a:pt x="974651" y="531628"/>
                  <a:pt x="1005430" y="468856"/>
                  <a:pt x="1031358" y="404037"/>
                </a:cubicBezTo>
                <a:cubicBezTo>
                  <a:pt x="1126445" y="166319"/>
                  <a:pt x="1037029" y="350163"/>
                  <a:pt x="1095153" y="233916"/>
                </a:cubicBezTo>
                <a:lnTo>
                  <a:pt x="1148316" y="0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917D05C-529D-4122-B293-F0C2A605A137}"/>
              </a:ext>
            </a:extLst>
          </p:cNvPr>
          <p:cNvSpPr/>
          <p:nvPr/>
        </p:nvSpPr>
        <p:spPr>
          <a:xfrm>
            <a:off x="998920" y="1509823"/>
            <a:ext cx="915968" cy="2147777"/>
          </a:xfrm>
          <a:custGeom>
            <a:avLst/>
            <a:gdLst>
              <a:gd name="connsiteX0" fmla="*/ 840513 w 915968"/>
              <a:gd name="connsiteY0" fmla="*/ 2147777 h 2147777"/>
              <a:gd name="connsiteX1" fmla="*/ 11173 w 915968"/>
              <a:gd name="connsiteY1" fmla="*/ 1350335 h 2147777"/>
              <a:gd name="connsiteX2" fmla="*/ 32438 w 915968"/>
              <a:gd name="connsiteY2" fmla="*/ 1095154 h 2147777"/>
              <a:gd name="connsiteX3" fmla="*/ 393945 w 915968"/>
              <a:gd name="connsiteY3" fmla="*/ 744279 h 2147777"/>
              <a:gd name="connsiteX4" fmla="*/ 776717 w 915968"/>
              <a:gd name="connsiteY4" fmla="*/ 765544 h 2147777"/>
              <a:gd name="connsiteX5" fmla="*/ 872410 w 915968"/>
              <a:gd name="connsiteY5" fmla="*/ 637954 h 2147777"/>
              <a:gd name="connsiteX6" fmla="*/ 914940 w 915968"/>
              <a:gd name="connsiteY6" fmla="*/ 0 h 214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968" h="2147777">
                <a:moveTo>
                  <a:pt x="840513" y="2147777"/>
                </a:moveTo>
                <a:cubicBezTo>
                  <a:pt x="584147" y="1952633"/>
                  <a:pt x="86148" y="1750203"/>
                  <a:pt x="11173" y="1350335"/>
                </a:cubicBezTo>
                <a:cubicBezTo>
                  <a:pt x="-4557" y="1266442"/>
                  <a:pt x="-8640" y="1169974"/>
                  <a:pt x="32438" y="1095154"/>
                </a:cubicBezTo>
                <a:cubicBezTo>
                  <a:pt x="113482" y="947538"/>
                  <a:pt x="261296" y="843767"/>
                  <a:pt x="393945" y="744279"/>
                </a:cubicBezTo>
                <a:cubicBezTo>
                  <a:pt x="521536" y="751367"/>
                  <a:pt x="651973" y="793265"/>
                  <a:pt x="776717" y="765544"/>
                </a:cubicBezTo>
                <a:cubicBezTo>
                  <a:pt x="828614" y="754011"/>
                  <a:pt x="857655" y="689028"/>
                  <a:pt x="872410" y="637954"/>
                </a:cubicBezTo>
                <a:cubicBezTo>
                  <a:pt x="926455" y="450876"/>
                  <a:pt x="914940" y="194692"/>
                  <a:pt x="914940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374EBA7-A833-4442-BA8A-6C3CAAB04C54}"/>
              </a:ext>
            </a:extLst>
          </p:cNvPr>
          <p:cNvSpPr/>
          <p:nvPr/>
        </p:nvSpPr>
        <p:spPr>
          <a:xfrm>
            <a:off x="4040372" y="2137144"/>
            <a:ext cx="127688" cy="1719138"/>
          </a:xfrm>
          <a:custGeom>
            <a:avLst/>
            <a:gdLst>
              <a:gd name="connsiteX0" fmla="*/ 0 w 127688"/>
              <a:gd name="connsiteY0" fmla="*/ 0 h 1719138"/>
              <a:gd name="connsiteX1" fmla="*/ 127591 w 127688"/>
              <a:gd name="connsiteY1" fmla="*/ 946298 h 1719138"/>
              <a:gd name="connsiteX2" fmla="*/ 21265 w 127688"/>
              <a:gd name="connsiteY2" fmla="*/ 1648047 h 1719138"/>
              <a:gd name="connsiteX3" fmla="*/ 31898 w 127688"/>
              <a:gd name="connsiteY3" fmla="*/ 1658679 h 171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688" h="1719138">
                <a:moveTo>
                  <a:pt x="0" y="0"/>
                </a:moveTo>
                <a:cubicBezTo>
                  <a:pt x="62023" y="335812"/>
                  <a:pt x="124047" y="671624"/>
                  <a:pt x="127591" y="946298"/>
                </a:cubicBezTo>
                <a:cubicBezTo>
                  <a:pt x="131135" y="1220972"/>
                  <a:pt x="37214" y="1529317"/>
                  <a:pt x="21265" y="1648047"/>
                </a:cubicBezTo>
                <a:cubicBezTo>
                  <a:pt x="5316" y="1766777"/>
                  <a:pt x="18607" y="1712728"/>
                  <a:pt x="31898" y="1658679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0E07D6D-6E56-4E81-9298-E88B088B037C}"/>
              </a:ext>
            </a:extLst>
          </p:cNvPr>
          <p:cNvSpPr/>
          <p:nvPr/>
        </p:nvSpPr>
        <p:spPr>
          <a:xfrm>
            <a:off x="3710763" y="2262740"/>
            <a:ext cx="2129506" cy="247525"/>
          </a:xfrm>
          <a:custGeom>
            <a:avLst/>
            <a:gdLst>
              <a:gd name="connsiteX0" fmla="*/ 0 w 2129506"/>
              <a:gd name="connsiteY0" fmla="*/ 150851 h 247525"/>
              <a:gd name="connsiteX1" fmla="*/ 829339 w 2129506"/>
              <a:gd name="connsiteY1" fmla="*/ 1995 h 247525"/>
              <a:gd name="connsiteX2" fmla="*/ 1488558 w 2129506"/>
              <a:gd name="connsiteY2" fmla="*/ 246544 h 247525"/>
              <a:gd name="connsiteX3" fmla="*/ 2062716 w 2129506"/>
              <a:gd name="connsiteY3" fmla="*/ 87055 h 247525"/>
              <a:gd name="connsiteX4" fmla="*/ 2094614 w 2129506"/>
              <a:gd name="connsiteY4" fmla="*/ 65790 h 24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9506" h="247525">
                <a:moveTo>
                  <a:pt x="0" y="150851"/>
                </a:moveTo>
                <a:cubicBezTo>
                  <a:pt x="290623" y="68448"/>
                  <a:pt x="581246" y="-13954"/>
                  <a:pt x="829339" y="1995"/>
                </a:cubicBezTo>
                <a:cubicBezTo>
                  <a:pt x="1077432" y="17944"/>
                  <a:pt x="1282995" y="232367"/>
                  <a:pt x="1488558" y="246544"/>
                </a:cubicBezTo>
                <a:cubicBezTo>
                  <a:pt x="1694121" y="260721"/>
                  <a:pt x="1961707" y="117181"/>
                  <a:pt x="2062716" y="87055"/>
                </a:cubicBezTo>
                <a:cubicBezTo>
                  <a:pt x="2163725" y="56929"/>
                  <a:pt x="2129169" y="61359"/>
                  <a:pt x="2094614" y="6579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8392620-E46C-4308-ACEA-DFC99FFCD5F2}"/>
              </a:ext>
            </a:extLst>
          </p:cNvPr>
          <p:cNvSpPr/>
          <p:nvPr/>
        </p:nvSpPr>
        <p:spPr>
          <a:xfrm>
            <a:off x="3838353" y="2551814"/>
            <a:ext cx="2094614" cy="345916"/>
          </a:xfrm>
          <a:custGeom>
            <a:avLst/>
            <a:gdLst>
              <a:gd name="connsiteX0" fmla="*/ 0 w 2094614"/>
              <a:gd name="connsiteY0" fmla="*/ 329609 h 345916"/>
              <a:gd name="connsiteX1" fmla="*/ 1095154 w 2094614"/>
              <a:gd name="connsiteY1" fmla="*/ 308344 h 345916"/>
              <a:gd name="connsiteX2" fmla="*/ 2094614 w 2094614"/>
              <a:gd name="connsiteY2" fmla="*/ 0 h 3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4614" h="345916">
                <a:moveTo>
                  <a:pt x="0" y="329609"/>
                </a:moveTo>
                <a:cubicBezTo>
                  <a:pt x="373026" y="346444"/>
                  <a:pt x="746052" y="363279"/>
                  <a:pt x="1095154" y="308344"/>
                </a:cubicBezTo>
                <a:cubicBezTo>
                  <a:pt x="1444256" y="253409"/>
                  <a:pt x="1769435" y="126704"/>
                  <a:pt x="2094614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ED423457-616F-463C-9096-27B9F6ECF24F}"/>
              </a:ext>
            </a:extLst>
          </p:cNvPr>
          <p:cNvSpPr/>
          <p:nvPr/>
        </p:nvSpPr>
        <p:spPr>
          <a:xfrm>
            <a:off x="4772440" y="1945758"/>
            <a:ext cx="352453" cy="1903228"/>
          </a:xfrm>
          <a:custGeom>
            <a:avLst/>
            <a:gdLst>
              <a:gd name="connsiteX0" fmla="*/ 22844 w 352453"/>
              <a:gd name="connsiteY0" fmla="*/ 1903228 h 1903228"/>
              <a:gd name="connsiteX1" fmla="*/ 352453 w 352453"/>
              <a:gd name="connsiteY1" fmla="*/ 1286540 h 1903228"/>
              <a:gd name="connsiteX2" fmla="*/ 22844 w 352453"/>
              <a:gd name="connsiteY2" fmla="*/ 584791 h 1903228"/>
              <a:gd name="connsiteX3" fmla="*/ 54741 w 352453"/>
              <a:gd name="connsiteY3" fmla="*/ 0 h 190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53" h="1903228">
                <a:moveTo>
                  <a:pt x="22844" y="1903228"/>
                </a:moveTo>
                <a:cubicBezTo>
                  <a:pt x="187648" y="1704753"/>
                  <a:pt x="352453" y="1506279"/>
                  <a:pt x="352453" y="1286540"/>
                </a:cubicBezTo>
                <a:cubicBezTo>
                  <a:pt x="352453" y="1066801"/>
                  <a:pt x="72463" y="799214"/>
                  <a:pt x="22844" y="584791"/>
                </a:cubicBezTo>
                <a:cubicBezTo>
                  <a:pt x="-26775" y="370368"/>
                  <a:pt x="13983" y="185184"/>
                  <a:pt x="54741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4DAEAA45-5D79-46E2-9C4A-D63E59B2E0F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25822" y="2757480"/>
            <a:ext cx="1910524" cy="287079"/>
          </a:xfrm>
          <a:prstGeom prst="curvedConnector3">
            <a:avLst>
              <a:gd name="adj1" fmla="val 160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A4B5AD1-EDF3-43D3-A354-499557B8173D}"/>
              </a:ext>
            </a:extLst>
          </p:cNvPr>
          <p:cNvSpPr/>
          <p:nvPr/>
        </p:nvSpPr>
        <p:spPr>
          <a:xfrm flipV="1">
            <a:off x="3844849" y="3360244"/>
            <a:ext cx="1995420" cy="409654"/>
          </a:xfrm>
          <a:custGeom>
            <a:avLst/>
            <a:gdLst>
              <a:gd name="connsiteX0" fmla="*/ 0 w 2094614"/>
              <a:gd name="connsiteY0" fmla="*/ 329609 h 345916"/>
              <a:gd name="connsiteX1" fmla="*/ 1095154 w 2094614"/>
              <a:gd name="connsiteY1" fmla="*/ 308344 h 345916"/>
              <a:gd name="connsiteX2" fmla="*/ 2094614 w 2094614"/>
              <a:gd name="connsiteY2" fmla="*/ 0 h 34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4614" h="345916">
                <a:moveTo>
                  <a:pt x="0" y="329609"/>
                </a:moveTo>
                <a:cubicBezTo>
                  <a:pt x="373026" y="346444"/>
                  <a:pt x="746052" y="363279"/>
                  <a:pt x="1095154" y="308344"/>
                </a:cubicBezTo>
                <a:cubicBezTo>
                  <a:pt x="1444256" y="253409"/>
                  <a:pt x="1769435" y="126704"/>
                  <a:pt x="2094614" y="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8881608-9636-4181-83A7-517BB0368A0F}"/>
              </a:ext>
            </a:extLst>
          </p:cNvPr>
          <p:cNvSpPr/>
          <p:nvPr/>
        </p:nvSpPr>
        <p:spPr>
          <a:xfrm>
            <a:off x="314413" y="2161689"/>
            <a:ext cx="1252214" cy="882561"/>
          </a:xfrm>
          <a:custGeom>
            <a:avLst/>
            <a:gdLst>
              <a:gd name="connsiteX0" fmla="*/ 461764 w 1252214"/>
              <a:gd name="connsiteY0" fmla="*/ 634674 h 882561"/>
              <a:gd name="connsiteX1" fmla="*/ 461764 w 1252214"/>
              <a:gd name="connsiteY1" fmla="*/ 772897 h 882561"/>
              <a:gd name="connsiteX2" fmla="*/ 546824 w 1252214"/>
              <a:gd name="connsiteY2" fmla="*/ 762264 h 882561"/>
              <a:gd name="connsiteX3" fmla="*/ 653150 w 1252214"/>
              <a:gd name="connsiteY3" fmla="*/ 687837 h 882561"/>
              <a:gd name="connsiteX4" fmla="*/ 631885 w 1252214"/>
              <a:gd name="connsiteY4" fmla="*/ 666571 h 882561"/>
              <a:gd name="connsiteX5" fmla="*/ 536192 w 1252214"/>
              <a:gd name="connsiteY5" fmla="*/ 730367 h 882561"/>
              <a:gd name="connsiteX6" fmla="*/ 961494 w 1252214"/>
              <a:gd name="connsiteY6" fmla="*/ 836692 h 882561"/>
              <a:gd name="connsiteX7" fmla="*/ 1078452 w 1252214"/>
              <a:gd name="connsiteY7" fmla="*/ 687837 h 882561"/>
              <a:gd name="connsiteX8" fmla="*/ 791373 w 1252214"/>
              <a:gd name="connsiteY8" fmla="*/ 634674 h 882561"/>
              <a:gd name="connsiteX9" fmla="*/ 674415 w 1252214"/>
              <a:gd name="connsiteY9" fmla="*/ 687837 h 882561"/>
              <a:gd name="connsiteX10" fmla="*/ 918964 w 1252214"/>
              <a:gd name="connsiteY10" fmla="*/ 560246 h 882561"/>
              <a:gd name="connsiteX11" fmla="*/ 546824 w 1252214"/>
              <a:gd name="connsiteY11" fmla="*/ 804795 h 882561"/>
              <a:gd name="connsiteX12" fmla="*/ 451131 w 1252214"/>
              <a:gd name="connsiteY12" fmla="*/ 666571 h 882561"/>
              <a:gd name="connsiteX13" fmla="*/ 748843 w 1252214"/>
              <a:gd name="connsiteY13" fmla="*/ 624041 h 882561"/>
              <a:gd name="connsiteX14" fmla="*/ 716945 w 1252214"/>
              <a:gd name="connsiteY14" fmla="*/ 826060 h 882561"/>
              <a:gd name="connsiteX15" fmla="*/ 589354 w 1252214"/>
              <a:gd name="connsiteY15" fmla="*/ 804795 h 882561"/>
              <a:gd name="connsiteX16" fmla="*/ 653150 w 1252214"/>
              <a:gd name="connsiteY16" fmla="*/ 772897 h 882561"/>
              <a:gd name="connsiteX17" fmla="*/ 1057187 w 1252214"/>
              <a:gd name="connsiteY17" fmla="*/ 794162 h 882561"/>
              <a:gd name="connsiteX18" fmla="*/ 706313 w 1252214"/>
              <a:gd name="connsiteY18" fmla="*/ 868590 h 882561"/>
              <a:gd name="connsiteX19" fmla="*/ 1206043 w 1252214"/>
              <a:gd name="connsiteY19" fmla="*/ 772897 h 882561"/>
              <a:gd name="connsiteX20" fmla="*/ 908331 w 1252214"/>
              <a:gd name="connsiteY20" fmla="*/ 826060 h 882561"/>
              <a:gd name="connsiteX21" fmla="*/ 1227308 w 1252214"/>
              <a:gd name="connsiteY21" fmla="*/ 719734 h 882561"/>
              <a:gd name="connsiteX22" fmla="*/ 1184778 w 1252214"/>
              <a:gd name="connsiteY22" fmla="*/ 592144 h 882561"/>
              <a:gd name="connsiteX23" fmla="*/ 897699 w 1252214"/>
              <a:gd name="connsiteY23" fmla="*/ 677204 h 882561"/>
              <a:gd name="connsiteX24" fmla="*/ 844536 w 1252214"/>
              <a:gd name="connsiteY24" fmla="*/ 687837 h 882561"/>
              <a:gd name="connsiteX25" fmla="*/ 812638 w 1252214"/>
              <a:gd name="connsiteY25" fmla="*/ 113678 h 882561"/>
              <a:gd name="connsiteX26" fmla="*/ 770108 w 1252214"/>
              <a:gd name="connsiteY26" fmla="*/ 262534 h 882561"/>
              <a:gd name="connsiteX27" fmla="*/ 1004024 w 1252214"/>
              <a:gd name="connsiteY27" fmla="*/ 294432 h 882561"/>
              <a:gd name="connsiteX28" fmla="*/ 1078452 w 1252214"/>
              <a:gd name="connsiteY28" fmla="*/ 273167 h 882561"/>
              <a:gd name="connsiteX29" fmla="*/ 685047 w 1252214"/>
              <a:gd name="connsiteY29" fmla="*/ 262534 h 882561"/>
              <a:gd name="connsiteX30" fmla="*/ 25829 w 1252214"/>
              <a:gd name="connsiteY30" fmla="*/ 17985 h 882561"/>
              <a:gd name="connsiteX31" fmla="*/ 461764 w 1252214"/>
              <a:gd name="connsiteY31" fmla="*/ 145576 h 882561"/>
              <a:gd name="connsiteX32" fmla="*/ 631885 w 1252214"/>
              <a:gd name="connsiteY32" fmla="*/ 475185 h 882561"/>
              <a:gd name="connsiteX33" fmla="*/ 536192 w 1252214"/>
              <a:gd name="connsiteY33" fmla="*/ 485818 h 882561"/>
              <a:gd name="connsiteX34" fmla="*/ 759475 w 1252214"/>
              <a:gd name="connsiteY34" fmla="*/ 549613 h 882561"/>
              <a:gd name="connsiteX35" fmla="*/ 663782 w 1252214"/>
              <a:gd name="connsiteY35" fmla="*/ 624041 h 882561"/>
              <a:gd name="connsiteX36" fmla="*/ 897699 w 1252214"/>
              <a:gd name="connsiteY36" fmla="*/ 581511 h 882561"/>
              <a:gd name="connsiteX37" fmla="*/ 918964 w 1252214"/>
              <a:gd name="connsiteY37" fmla="*/ 677204 h 882561"/>
              <a:gd name="connsiteX38" fmla="*/ 1025289 w 1252214"/>
              <a:gd name="connsiteY38" fmla="*/ 772897 h 882561"/>
              <a:gd name="connsiteX39" fmla="*/ 621252 w 1252214"/>
              <a:gd name="connsiteY39" fmla="*/ 709102 h 882561"/>
              <a:gd name="connsiteX40" fmla="*/ 312908 w 1252214"/>
              <a:gd name="connsiteY40" fmla="*/ 602776 h 882561"/>
              <a:gd name="connsiteX41" fmla="*/ 504294 w 1252214"/>
              <a:gd name="connsiteY41" fmla="*/ 570878 h 882561"/>
              <a:gd name="connsiteX42" fmla="*/ 472396 w 1252214"/>
              <a:gd name="connsiteY42" fmla="*/ 645306 h 882561"/>
              <a:gd name="connsiteX43" fmla="*/ 748843 w 1252214"/>
              <a:gd name="connsiteY43" fmla="*/ 815427 h 882561"/>
              <a:gd name="connsiteX44" fmla="*/ 770108 w 1252214"/>
              <a:gd name="connsiteY44" fmla="*/ 740999 h 882561"/>
              <a:gd name="connsiteX45" fmla="*/ 674415 w 1252214"/>
              <a:gd name="connsiteY45" fmla="*/ 687837 h 882561"/>
              <a:gd name="connsiteX46" fmla="*/ 653150 w 1252214"/>
              <a:gd name="connsiteY46" fmla="*/ 730367 h 882561"/>
              <a:gd name="connsiteX47" fmla="*/ 716945 w 1252214"/>
              <a:gd name="connsiteY47" fmla="*/ 645306 h 88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52214" h="882561">
                <a:moveTo>
                  <a:pt x="461764" y="634674"/>
                </a:moveTo>
                <a:cubicBezTo>
                  <a:pt x="447083" y="671376"/>
                  <a:pt x="409167" y="736079"/>
                  <a:pt x="461764" y="772897"/>
                </a:cubicBezTo>
                <a:cubicBezTo>
                  <a:pt x="485173" y="789283"/>
                  <a:pt x="518471" y="765808"/>
                  <a:pt x="546824" y="762264"/>
                </a:cubicBezTo>
                <a:cubicBezTo>
                  <a:pt x="582266" y="737455"/>
                  <a:pt x="624408" y="720172"/>
                  <a:pt x="653150" y="687837"/>
                </a:cubicBezTo>
                <a:cubicBezTo>
                  <a:pt x="659810" y="680345"/>
                  <a:pt x="641306" y="663145"/>
                  <a:pt x="631885" y="666571"/>
                </a:cubicBezTo>
                <a:cubicBezTo>
                  <a:pt x="595857" y="679672"/>
                  <a:pt x="568090" y="709102"/>
                  <a:pt x="536192" y="730367"/>
                </a:cubicBezTo>
                <a:cubicBezTo>
                  <a:pt x="482561" y="891249"/>
                  <a:pt x="466876" y="903274"/>
                  <a:pt x="961494" y="836692"/>
                </a:cubicBezTo>
                <a:cubicBezTo>
                  <a:pt x="1024032" y="828274"/>
                  <a:pt x="1039466" y="737455"/>
                  <a:pt x="1078452" y="687837"/>
                </a:cubicBezTo>
                <a:cubicBezTo>
                  <a:pt x="982759" y="670116"/>
                  <a:pt x="888693" y="634674"/>
                  <a:pt x="791373" y="634674"/>
                </a:cubicBezTo>
                <a:cubicBezTo>
                  <a:pt x="748548" y="634674"/>
                  <a:pt x="637424" y="709415"/>
                  <a:pt x="674415" y="687837"/>
                </a:cubicBezTo>
                <a:cubicBezTo>
                  <a:pt x="753835" y="641509"/>
                  <a:pt x="986741" y="498117"/>
                  <a:pt x="918964" y="560246"/>
                </a:cubicBezTo>
                <a:cubicBezTo>
                  <a:pt x="809545" y="660546"/>
                  <a:pt x="670871" y="723279"/>
                  <a:pt x="546824" y="804795"/>
                </a:cubicBezTo>
                <a:cubicBezTo>
                  <a:pt x="514926" y="758720"/>
                  <a:pt x="431980" y="719236"/>
                  <a:pt x="451131" y="666571"/>
                </a:cubicBezTo>
                <a:cubicBezTo>
                  <a:pt x="518253" y="481986"/>
                  <a:pt x="664976" y="585920"/>
                  <a:pt x="748843" y="624041"/>
                </a:cubicBezTo>
                <a:cubicBezTo>
                  <a:pt x="738210" y="691381"/>
                  <a:pt x="762050" y="774941"/>
                  <a:pt x="716945" y="826060"/>
                </a:cubicBezTo>
                <a:cubicBezTo>
                  <a:pt x="688418" y="858391"/>
                  <a:pt x="622477" y="832398"/>
                  <a:pt x="589354" y="804795"/>
                </a:cubicBezTo>
                <a:cubicBezTo>
                  <a:pt x="571089" y="789574"/>
                  <a:pt x="631885" y="783530"/>
                  <a:pt x="653150" y="772897"/>
                </a:cubicBezTo>
                <a:cubicBezTo>
                  <a:pt x="787829" y="779985"/>
                  <a:pt x="991690" y="676269"/>
                  <a:pt x="1057187" y="794162"/>
                </a:cubicBezTo>
                <a:cubicBezTo>
                  <a:pt x="1115251" y="898676"/>
                  <a:pt x="588886" y="891076"/>
                  <a:pt x="706313" y="868590"/>
                </a:cubicBezTo>
                <a:lnTo>
                  <a:pt x="1206043" y="772897"/>
                </a:lnTo>
                <a:cubicBezTo>
                  <a:pt x="1380797" y="641829"/>
                  <a:pt x="1010456" y="928185"/>
                  <a:pt x="908331" y="826060"/>
                </a:cubicBezTo>
                <a:cubicBezTo>
                  <a:pt x="829081" y="746810"/>
                  <a:pt x="1227308" y="719734"/>
                  <a:pt x="1227308" y="719734"/>
                </a:cubicBezTo>
                <a:cubicBezTo>
                  <a:pt x="1213131" y="677204"/>
                  <a:pt x="1229240" y="597881"/>
                  <a:pt x="1184778" y="592144"/>
                </a:cubicBezTo>
                <a:cubicBezTo>
                  <a:pt x="1085793" y="579372"/>
                  <a:pt x="993776" y="650182"/>
                  <a:pt x="897699" y="677204"/>
                </a:cubicBezTo>
                <a:cubicBezTo>
                  <a:pt x="880302" y="682097"/>
                  <a:pt x="862257" y="684293"/>
                  <a:pt x="844536" y="687837"/>
                </a:cubicBezTo>
                <a:cubicBezTo>
                  <a:pt x="833903" y="496451"/>
                  <a:pt x="845680" y="302490"/>
                  <a:pt x="812638" y="113678"/>
                </a:cubicBezTo>
                <a:cubicBezTo>
                  <a:pt x="803742" y="62846"/>
                  <a:pt x="732591" y="227101"/>
                  <a:pt x="770108" y="262534"/>
                </a:cubicBezTo>
                <a:cubicBezTo>
                  <a:pt x="827319" y="316567"/>
                  <a:pt x="926052" y="283799"/>
                  <a:pt x="1004024" y="294432"/>
                </a:cubicBezTo>
                <a:cubicBezTo>
                  <a:pt x="1028833" y="287344"/>
                  <a:pt x="1104126" y="275734"/>
                  <a:pt x="1078452" y="273167"/>
                </a:cubicBezTo>
                <a:cubicBezTo>
                  <a:pt x="947920" y="260114"/>
                  <a:pt x="812537" y="293441"/>
                  <a:pt x="685047" y="262534"/>
                </a:cubicBezTo>
                <a:cubicBezTo>
                  <a:pt x="457272" y="207316"/>
                  <a:pt x="233443" y="126735"/>
                  <a:pt x="25829" y="17985"/>
                </a:cubicBezTo>
                <a:cubicBezTo>
                  <a:pt x="-108293" y="-52269"/>
                  <a:pt x="316452" y="103046"/>
                  <a:pt x="461764" y="145576"/>
                </a:cubicBezTo>
                <a:cubicBezTo>
                  <a:pt x="518471" y="255446"/>
                  <a:pt x="585433" y="360602"/>
                  <a:pt x="631885" y="475185"/>
                </a:cubicBezTo>
                <a:cubicBezTo>
                  <a:pt x="688183" y="614053"/>
                  <a:pt x="527204" y="485127"/>
                  <a:pt x="536192" y="485818"/>
                </a:cubicBezTo>
                <a:cubicBezTo>
                  <a:pt x="613370" y="491754"/>
                  <a:pt x="685047" y="528348"/>
                  <a:pt x="759475" y="549613"/>
                </a:cubicBezTo>
                <a:cubicBezTo>
                  <a:pt x="727577" y="574422"/>
                  <a:pt x="698687" y="603680"/>
                  <a:pt x="663782" y="624041"/>
                </a:cubicBezTo>
                <a:cubicBezTo>
                  <a:pt x="495937" y="721951"/>
                  <a:pt x="178451" y="795341"/>
                  <a:pt x="897699" y="581511"/>
                </a:cubicBezTo>
                <a:cubicBezTo>
                  <a:pt x="904787" y="613409"/>
                  <a:pt x="918964" y="644528"/>
                  <a:pt x="918964" y="677204"/>
                </a:cubicBezTo>
                <a:cubicBezTo>
                  <a:pt x="918964" y="822909"/>
                  <a:pt x="826688" y="789448"/>
                  <a:pt x="1025289" y="772897"/>
                </a:cubicBezTo>
                <a:cubicBezTo>
                  <a:pt x="890610" y="751632"/>
                  <a:pt x="753870" y="740772"/>
                  <a:pt x="621252" y="709102"/>
                </a:cubicBezTo>
                <a:cubicBezTo>
                  <a:pt x="515505" y="683849"/>
                  <a:pt x="312908" y="602776"/>
                  <a:pt x="312908" y="602776"/>
                </a:cubicBezTo>
                <a:cubicBezTo>
                  <a:pt x="376703" y="592143"/>
                  <a:pt x="440960" y="583982"/>
                  <a:pt x="504294" y="570878"/>
                </a:cubicBezTo>
                <a:cubicBezTo>
                  <a:pt x="657274" y="539227"/>
                  <a:pt x="688548" y="490913"/>
                  <a:pt x="472396" y="645306"/>
                </a:cubicBezTo>
                <a:cubicBezTo>
                  <a:pt x="521197" y="767310"/>
                  <a:pt x="511680" y="778941"/>
                  <a:pt x="748843" y="815427"/>
                </a:cubicBezTo>
                <a:cubicBezTo>
                  <a:pt x="774345" y="819350"/>
                  <a:pt x="763020" y="765808"/>
                  <a:pt x="770108" y="740999"/>
                </a:cubicBezTo>
                <a:cubicBezTo>
                  <a:pt x="738210" y="723278"/>
                  <a:pt x="710755" y="691140"/>
                  <a:pt x="674415" y="687837"/>
                </a:cubicBezTo>
                <a:cubicBezTo>
                  <a:pt x="658630" y="686402"/>
                  <a:pt x="641942" y="741575"/>
                  <a:pt x="653150" y="730367"/>
                </a:cubicBezTo>
                <a:cubicBezTo>
                  <a:pt x="678211" y="705305"/>
                  <a:pt x="716945" y="645306"/>
                  <a:pt x="716945" y="645306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9985BE-2D9D-4467-AD15-CEF3D99FFB9A}"/>
              </a:ext>
            </a:extLst>
          </p:cNvPr>
          <p:cNvSpPr txBox="1"/>
          <p:nvPr/>
        </p:nvSpPr>
        <p:spPr>
          <a:xfrm>
            <a:off x="1648658" y="5998899"/>
            <a:ext cx="163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NASA-Informed</a:t>
            </a:r>
          </a:p>
        </p:txBody>
      </p:sp>
    </p:spTree>
    <p:extLst>
      <p:ext uri="{BB962C8B-B14F-4D97-AF65-F5344CB8AC3E}">
        <p14:creationId xmlns:p14="http://schemas.microsoft.com/office/powerpoint/2010/main" val="4078586817"/>
      </p:ext>
    </p:extLst>
  </p:cSld>
  <p:clrMapOvr>
    <a:masterClrMapping/>
  </p:clrMapOvr>
</p:sld>
</file>

<file path=ppt/theme/theme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144FF5E3-63CF-49D4-A0AC-7F0655252FF1}" vid="{3783D7D7-0C66-4BF0-A920-2BD1B7D6F928}"/>
    </a:ext>
  </a:extLst>
</a:theme>
</file>

<file path=ppt/theme/theme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144FF5E3-63CF-49D4-A0AC-7F0655252FF1}" vid="{3783D7D7-0C66-4BF0-A920-2BD1B7D6F9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697FD90FF114990339716699E58A7" ma:contentTypeVersion="13" ma:contentTypeDescription="Create a new document." ma:contentTypeScope="" ma:versionID="e30ef40d6220c68ea494ae8e62f207b9">
  <xsd:schema xmlns:xsd="http://www.w3.org/2001/XMLSchema" xmlns:xs="http://www.w3.org/2001/XMLSchema" xmlns:p="http://schemas.microsoft.com/office/2006/metadata/properties" xmlns:ns1="http://schemas.microsoft.com/sharepoint/v3" xmlns:ns3="670b3cb1-0253-4327-936a-07bdcf0cb160" xmlns:ns4="14aa26da-f1a7-4c46-a8b3-74b255e9d7a1" targetNamespace="http://schemas.microsoft.com/office/2006/metadata/properties" ma:root="true" ma:fieldsID="d53657585536a0b2f6cf13852865c18f" ns1:_="" ns3:_="" ns4:_="">
    <xsd:import namespace="http://schemas.microsoft.com/sharepoint/v3"/>
    <xsd:import namespace="670b3cb1-0253-4327-936a-07bdcf0cb160"/>
    <xsd:import namespace="14aa26da-f1a7-4c46-a8b3-74b255e9d7a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b3cb1-0253-4327-936a-07bdcf0cb1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aa26da-f1a7-4c46-a8b3-74b255e9d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C0D01D-BE0E-47D6-BFC4-B445264B2B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E697D5-89B9-4038-8906-A8F55062BB56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4aa26da-f1a7-4c46-a8b3-74b255e9d7a1"/>
    <ds:schemaRef ds:uri="http://purl.org/dc/elements/1.1/"/>
    <ds:schemaRef ds:uri="http://purl.org/dc/dcmitype/"/>
    <ds:schemaRef ds:uri="http://schemas.microsoft.com/sharepoint/v3"/>
    <ds:schemaRef ds:uri="http://schemas.microsoft.com/office/infopath/2007/PartnerControls"/>
    <ds:schemaRef ds:uri="670b3cb1-0253-4327-936a-07bdcf0cb16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0C414E-B98C-4D8C-93EC-4EAA4E746B17}">
  <ds:schemaRefs>
    <ds:schemaRef ds:uri="14aa26da-f1a7-4c46-a8b3-74b255e9d7a1"/>
    <ds:schemaRef ds:uri="670b3cb1-0253-4327-936a-07bdcf0cb1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3140</TotalTime>
  <Words>2260</Words>
  <Application>Microsoft Office PowerPoint</Application>
  <PresentationFormat>Widescreen</PresentationFormat>
  <Paragraphs>484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21_Office Theme</vt:lpstr>
      <vt:lpstr>22_Office Theme</vt:lpstr>
      <vt:lpstr>Research Roadmap and the  UML-3 Operational Integration Assessment  Theory and Practice for Evolving Complex Enterprise Systems</vt:lpstr>
      <vt:lpstr>Theory</vt:lpstr>
      <vt:lpstr>What is a Research Roadmap?</vt:lpstr>
      <vt:lpstr>What is a Research Roadmap?</vt:lpstr>
      <vt:lpstr>Under-the-hood System Engineering</vt:lpstr>
      <vt:lpstr>Practice</vt:lpstr>
      <vt:lpstr>UAM Airspace Research Roadmap Development</vt:lpstr>
      <vt:lpstr>UAM Airspace Research Roadmap Development</vt:lpstr>
      <vt:lpstr>UAM Airspace Research Roadmap Development</vt:lpstr>
      <vt:lpstr>UAM Airspace Research Roadmap Development</vt:lpstr>
      <vt:lpstr>System Engineering Methodology</vt:lpstr>
      <vt:lpstr>System Engineering Methodology</vt:lpstr>
      <vt:lpstr>System Engineering Methodology</vt:lpstr>
      <vt:lpstr>System Engineering Methodology</vt:lpstr>
      <vt:lpstr>System Engineering Methodology</vt:lpstr>
      <vt:lpstr>System Engineering Methodology</vt:lpstr>
      <vt:lpstr>System Engineering Methodology</vt:lpstr>
      <vt:lpstr>§4 System Engineering Methodology</vt:lpstr>
      <vt:lpstr>Theory</vt:lpstr>
      <vt:lpstr>Development of a Research System</vt:lpstr>
      <vt:lpstr>Integration of Research Results</vt:lpstr>
      <vt:lpstr>Practice</vt:lpstr>
      <vt:lpstr>UAM Airspace Subproject’s Future Efforts</vt:lpstr>
      <vt:lpstr>UML-3 Cooperative Conflict Management (CCM) Concept </vt:lpstr>
      <vt:lpstr>UML-3 Cooperative Conflict Management (CCM) Concept </vt:lpstr>
      <vt:lpstr>UML-3 Cooperative Conflict Management (CCM) Concept </vt:lpstr>
      <vt:lpstr>UML-3 Technical and Operational R&amp;D</vt:lpstr>
      <vt:lpstr>UML-3 Technical and Operational R&amp;D</vt:lpstr>
      <vt:lpstr>UML-3 Technical and Operational R&amp;D</vt:lpstr>
      <vt:lpstr>Requirements Development</vt:lpstr>
      <vt:lpstr>Integration of Research Results</vt:lpstr>
      <vt:lpstr>Agile Requirements Development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Levitt, Ian M. (LARC-D318)</dc:creator>
  <cp:lastModifiedBy>Levitt, Ian M. (LARC-D318)</cp:lastModifiedBy>
  <cp:revision>7</cp:revision>
  <dcterms:created xsi:type="dcterms:W3CDTF">2022-04-15T01:09:35Z</dcterms:created>
  <dcterms:modified xsi:type="dcterms:W3CDTF">2022-09-21T02:13:55Z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0x010100025697FD90FF114990339716699E58A7</vt:lpwstr>
  </property>
</Properties>
</file>